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0680700" cy="7556500"/>
  <p:notesSz cx="4565650" cy="30178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2160">
          <p15:clr>
            <a:srgbClr val="A4A3A4"/>
          </p15:clr>
        </p15:guide>
        <p15:guide id="3" orient="horz" pos="23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anca Boetti" initials="FB" lastIdx="3" clrIdx="0">
    <p:extLst>
      <p:ext uri="{19B8F6BF-5375-455C-9EA6-DF929625EA0E}">
        <p15:presenceInfo xmlns:p15="http://schemas.microsoft.com/office/powerpoint/2012/main" userId="14e5ee342675e5f2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1098" y="96"/>
      </p:cViewPr>
      <p:guideLst>
        <p:guide pos="2160"/>
        <p:guide orient="horz" pos="23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1978813" cy="151491"/>
          </a:xfrm>
          <a:prstGeom prst="rect">
            <a:avLst/>
          </a:prstGeom>
        </p:spPr>
        <p:txBody>
          <a:bodyPr vert="horz" lIns="41450" tIns="20725" rIns="41450" bIns="20725" rtlCol="0"/>
          <a:lstStyle>
            <a:lvl1pPr algn="l">
              <a:defRPr sz="5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2586107" y="0"/>
            <a:ext cx="1978813" cy="151491"/>
          </a:xfrm>
          <a:prstGeom prst="rect">
            <a:avLst/>
          </a:prstGeom>
        </p:spPr>
        <p:txBody>
          <a:bodyPr vert="horz" lIns="41450" tIns="20725" rIns="41450" bIns="20725" rtlCol="0"/>
          <a:lstStyle>
            <a:lvl1pPr algn="r">
              <a:defRPr sz="500"/>
            </a:lvl1pPr>
          </a:lstStyle>
          <a:p>
            <a:fld id="{9D4E6184-C46B-4914-B83C-D9A044F27C1C}" type="datetimeFigureOut">
              <a:rPr lang="fr-FR" smtClean="0"/>
              <a:t>09/10/2025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562100" y="376238"/>
            <a:ext cx="1441450" cy="10191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41450" tIns="20725" rIns="41450" bIns="20725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456930" y="1452198"/>
            <a:ext cx="3652520" cy="1188674"/>
          </a:xfrm>
          <a:prstGeom prst="rect">
            <a:avLst/>
          </a:prstGeom>
        </p:spPr>
        <p:txBody>
          <a:bodyPr vert="horz" lIns="41450" tIns="20725" rIns="41450" bIns="20725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2866347"/>
            <a:ext cx="1978813" cy="151491"/>
          </a:xfrm>
          <a:prstGeom prst="rect">
            <a:avLst/>
          </a:prstGeom>
        </p:spPr>
        <p:txBody>
          <a:bodyPr vert="horz" lIns="41450" tIns="20725" rIns="41450" bIns="20725" rtlCol="0" anchor="b"/>
          <a:lstStyle>
            <a:lvl1pPr algn="l">
              <a:defRPr sz="5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2586107" y="2866347"/>
            <a:ext cx="1978813" cy="151491"/>
          </a:xfrm>
          <a:prstGeom prst="rect">
            <a:avLst/>
          </a:prstGeom>
        </p:spPr>
        <p:txBody>
          <a:bodyPr vert="horz" lIns="41450" tIns="20725" rIns="41450" bIns="20725" rtlCol="0" anchor="b"/>
          <a:lstStyle>
            <a:lvl1pPr algn="r">
              <a:defRPr sz="500"/>
            </a:lvl1pPr>
          </a:lstStyle>
          <a:p>
            <a:fld id="{0D613E6F-ADC9-4971-A99D-5D3F6EB891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823723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613E6F-ADC9-4971-A99D-5D3F6EB8911B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462423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1052" y="2342515"/>
            <a:ext cx="9078595" cy="15868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2105" y="4231640"/>
            <a:ext cx="7476490" cy="1889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647553" y="4785124"/>
            <a:ext cx="1284804" cy="1372403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276684" y="154649"/>
            <a:ext cx="1381093" cy="460024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035" y="1737995"/>
            <a:ext cx="4646104" cy="4987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0560" y="1737995"/>
            <a:ext cx="4646104" cy="4987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10/9/2025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10/9/2025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83098" y="265454"/>
            <a:ext cx="10521315" cy="436880"/>
          </a:xfrm>
          <a:custGeom>
            <a:avLst/>
            <a:gdLst/>
            <a:ahLst/>
            <a:cxnLst/>
            <a:rect l="l" t="t" r="r" b="b"/>
            <a:pathLst>
              <a:path w="10521315" h="436880">
                <a:moveTo>
                  <a:pt x="10521108" y="436878"/>
                </a:moveTo>
                <a:lnTo>
                  <a:pt x="0" y="436878"/>
                </a:lnTo>
                <a:lnTo>
                  <a:pt x="0" y="0"/>
                </a:lnTo>
                <a:lnTo>
                  <a:pt x="10521108" y="0"/>
                </a:lnTo>
                <a:lnTo>
                  <a:pt x="10521108" y="436878"/>
                </a:lnTo>
                <a:close/>
              </a:path>
            </a:pathLst>
          </a:custGeom>
          <a:solidFill>
            <a:srgbClr val="ED7D3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10/9/2025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43884" y="626574"/>
            <a:ext cx="8592930" cy="2692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035" y="1737995"/>
            <a:ext cx="9612630" cy="4987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1438" y="7027545"/>
            <a:ext cx="3417824" cy="3778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035" y="7027545"/>
            <a:ext cx="2456561" cy="3778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0104" y="7027545"/>
            <a:ext cx="2456561" cy="3778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4425950" y="6458126"/>
            <a:ext cx="1725295" cy="685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61620" marR="252095" indent="-1270" algn="ctr">
              <a:lnSpc>
                <a:spcPct val="108300"/>
              </a:lnSpc>
              <a:spcBef>
                <a:spcPts val="100"/>
              </a:spcBef>
            </a:pPr>
            <a:r>
              <a:rPr sz="1000" b="1" spc="-100" dirty="0">
                <a:latin typeface="+mj-lt"/>
                <a:cs typeface="Arial"/>
              </a:rPr>
              <a:t>Sièg</a:t>
            </a:r>
            <a:r>
              <a:rPr sz="1000" b="1" spc="-105" dirty="0">
                <a:latin typeface="+mj-lt"/>
                <a:cs typeface="Arial"/>
              </a:rPr>
              <a:t>e</a:t>
            </a:r>
            <a:r>
              <a:rPr sz="1000" b="1" spc="-55" dirty="0">
                <a:latin typeface="+mj-lt"/>
                <a:cs typeface="Arial"/>
              </a:rPr>
              <a:t> </a:t>
            </a:r>
            <a:r>
              <a:rPr sz="1000" b="1" spc="-114" dirty="0">
                <a:latin typeface="+mj-lt"/>
                <a:cs typeface="Arial"/>
              </a:rPr>
              <a:t>d</a:t>
            </a:r>
            <a:r>
              <a:rPr sz="1000" b="1" spc="-105" dirty="0">
                <a:latin typeface="+mj-lt"/>
                <a:cs typeface="Arial"/>
              </a:rPr>
              <a:t>e</a:t>
            </a:r>
            <a:r>
              <a:rPr sz="1000" b="1" spc="-55" dirty="0">
                <a:latin typeface="+mj-lt"/>
                <a:cs typeface="Arial"/>
              </a:rPr>
              <a:t> </a:t>
            </a:r>
            <a:r>
              <a:rPr sz="1000" b="1" spc="-90" dirty="0">
                <a:latin typeface="+mj-lt"/>
                <a:cs typeface="Arial"/>
              </a:rPr>
              <a:t>l’associatio</a:t>
            </a:r>
            <a:r>
              <a:rPr sz="1000" b="1" spc="-110" dirty="0">
                <a:latin typeface="+mj-lt"/>
                <a:cs typeface="Arial"/>
              </a:rPr>
              <a:t>n</a:t>
            </a:r>
            <a:r>
              <a:rPr sz="1000" b="1" spc="-50" dirty="0">
                <a:latin typeface="+mj-lt"/>
                <a:cs typeface="Arial"/>
              </a:rPr>
              <a:t> </a:t>
            </a:r>
            <a:r>
              <a:rPr sz="1000" b="1" spc="-55" dirty="0">
                <a:latin typeface="+mj-lt"/>
                <a:cs typeface="Arial"/>
              </a:rPr>
              <a:t>:  </a:t>
            </a:r>
            <a:r>
              <a:rPr sz="1000" b="1" spc="-130" dirty="0">
                <a:latin typeface="+mj-lt"/>
                <a:cs typeface="Arial"/>
              </a:rPr>
              <a:t>Au</a:t>
            </a:r>
            <a:r>
              <a:rPr sz="1000" b="1" spc="-105" dirty="0">
                <a:latin typeface="+mj-lt"/>
                <a:cs typeface="Arial"/>
              </a:rPr>
              <a:t>x</a:t>
            </a:r>
            <a:r>
              <a:rPr sz="1000" b="1" spc="-55" dirty="0">
                <a:latin typeface="+mj-lt"/>
                <a:cs typeface="Arial"/>
              </a:rPr>
              <a:t> </a:t>
            </a:r>
            <a:r>
              <a:rPr sz="1000" b="1" spc="-90" dirty="0">
                <a:latin typeface="+mj-lt"/>
                <a:cs typeface="Arial"/>
              </a:rPr>
              <a:t>captifs</a:t>
            </a:r>
            <a:r>
              <a:rPr sz="1000" b="1" spc="-50" dirty="0">
                <a:latin typeface="+mj-lt"/>
                <a:cs typeface="Arial"/>
              </a:rPr>
              <a:t>, </a:t>
            </a:r>
            <a:r>
              <a:rPr sz="1000" b="1" spc="-55" dirty="0">
                <a:latin typeface="+mj-lt"/>
                <a:cs typeface="Arial"/>
              </a:rPr>
              <a:t>l</a:t>
            </a:r>
            <a:r>
              <a:rPr sz="1000" b="1" spc="-100" dirty="0">
                <a:latin typeface="+mj-lt"/>
                <a:cs typeface="Arial"/>
              </a:rPr>
              <a:t>a</a:t>
            </a:r>
            <a:r>
              <a:rPr sz="1000" b="1" spc="-50" dirty="0">
                <a:latin typeface="+mj-lt"/>
                <a:cs typeface="Arial"/>
              </a:rPr>
              <a:t> </a:t>
            </a:r>
            <a:r>
              <a:rPr sz="1000" b="1" spc="-85" dirty="0">
                <a:latin typeface="+mj-lt"/>
                <a:cs typeface="Arial"/>
              </a:rPr>
              <a:t>libération</a:t>
            </a:r>
            <a:endParaRPr sz="1000" dirty="0">
              <a:latin typeface="+mj-lt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1000" b="1" spc="-105" dirty="0">
                <a:latin typeface="+mj-lt"/>
                <a:cs typeface="Arial"/>
              </a:rPr>
              <a:t>33</a:t>
            </a:r>
            <a:r>
              <a:rPr sz="1000" b="1" spc="-50" dirty="0">
                <a:latin typeface="+mj-lt"/>
                <a:cs typeface="Arial"/>
              </a:rPr>
              <a:t>, </a:t>
            </a:r>
            <a:r>
              <a:rPr sz="1000" b="1" spc="-110" dirty="0">
                <a:latin typeface="+mj-lt"/>
                <a:cs typeface="Arial"/>
              </a:rPr>
              <a:t>avenu</a:t>
            </a:r>
            <a:r>
              <a:rPr sz="1000" b="1" spc="-105" dirty="0">
                <a:latin typeface="+mj-lt"/>
                <a:cs typeface="Arial"/>
              </a:rPr>
              <a:t>e</a:t>
            </a:r>
            <a:r>
              <a:rPr sz="1000" b="1" spc="-50" dirty="0">
                <a:latin typeface="+mj-lt"/>
                <a:cs typeface="Arial"/>
              </a:rPr>
              <a:t> </a:t>
            </a:r>
            <a:r>
              <a:rPr sz="1000" b="1" spc="-105" dirty="0">
                <a:latin typeface="+mj-lt"/>
                <a:cs typeface="Arial"/>
              </a:rPr>
              <a:t>Parmentie</a:t>
            </a:r>
            <a:r>
              <a:rPr sz="1000" b="1" spc="-75" dirty="0">
                <a:latin typeface="+mj-lt"/>
                <a:cs typeface="Arial"/>
              </a:rPr>
              <a:t>r</a:t>
            </a:r>
            <a:r>
              <a:rPr sz="1000" b="1" spc="-55" dirty="0">
                <a:latin typeface="+mj-lt"/>
                <a:cs typeface="Arial"/>
              </a:rPr>
              <a:t> </a:t>
            </a:r>
            <a:r>
              <a:rPr sz="1000" b="1" spc="-110" dirty="0">
                <a:latin typeface="+mj-lt"/>
                <a:cs typeface="Arial"/>
              </a:rPr>
              <a:t>750</a:t>
            </a:r>
            <a:r>
              <a:rPr sz="1000" b="1" spc="-150" dirty="0">
                <a:latin typeface="+mj-lt"/>
                <a:cs typeface="Arial"/>
              </a:rPr>
              <a:t>1</a:t>
            </a:r>
            <a:r>
              <a:rPr sz="1000" b="1" spc="-105" dirty="0">
                <a:latin typeface="+mj-lt"/>
                <a:cs typeface="Arial"/>
              </a:rPr>
              <a:t>1</a:t>
            </a:r>
            <a:r>
              <a:rPr sz="1000" b="1" spc="-50" dirty="0">
                <a:latin typeface="+mj-lt"/>
                <a:cs typeface="Arial"/>
              </a:rPr>
              <a:t> </a:t>
            </a:r>
            <a:r>
              <a:rPr sz="1000" b="1" spc="-95" dirty="0">
                <a:latin typeface="+mj-lt"/>
                <a:cs typeface="Arial"/>
              </a:rPr>
              <a:t>Paris</a:t>
            </a:r>
            <a:endParaRPr sz="1000" dirty="0">
              <a:latin typeface="+mj-lt"/>
              <a:cs typeface="Arial"/>
            </a:endParaRPr>
          </a:p>
          <a:p>
            <a:pPr marL="1905" algn="ctr">
              <a:lnSpc>
                <a:spcPct val="100000"/>
              </a:lnSpc>
              <a:spcBef>
                <a:spcPts val="100"/>
              </a:spcBef>
            </a:pPr>
            <a:r>
              <a:rPr sz="1000" b="1" spc="-175" dirty="0">
                <a:latin typeface="+mj-lt"/>
                <a:cs typeface="Arial"/>
              </a:rPr>
              <a:t>T</a:t>
            </a:r>
            <a:r>
              <a:rPr sz="1000" b="1" spc="-80" dirty="0">
                <a:latin typeface="+mj-lt"/>
                <a:cs typeface="Arial"/>
              </a:rPr>
              <a:t>el</a:t>
            </a:r>
            <a:r>
              <a:rPr sz="1000" b="1" spc="-60" dirty="0">
                <a:latin typeface="+mj-lt"/>
                <a:cs typeface="Arial"/>
              </a:rPr>
              <a:t>:</a:t>
            </a:r>
            <a:r>
              <a:rPr sz="1000" b="1" spc="-50" dirty="0">
                <a:latin typeface="+mj-lt"/>
                <a:cs typeface="Arial"/>
              </a:rPr>
              <a:t> </a:t>
            </a:r>
            <a:r>
              <a:rPr sz="1000" b="1" spc="-110" dirty="0">
                <a:latin typeface="+mj-lt"/>
                <a:cs typeface="Arial"/>
              </a:rPr>
              <a:t>0</a:t>
            </a:r>
            <a:r>
              <a:rPr sz="1000" b="1" spc="-105" dirty="0">
                <a:latin typeface="+mj-lt"/>
                <a:cs typeface="Arial"/>
              </a:rPr>
              <a:t>1</a:t>
            </a:r>
            <a:r>
              <a:rPr sz="1000" b="1" spc="-50" dirty="0">
                <a:latin typeface="+mj-lt"/>
                <a:cs typeface="Arial"/>
              </a:rPr>
              <a:t> </a:t>
            </a:r>
            <a:r>
              <a:rPr sz="1000" b="1" spc="-110" dirty="0">
                <a:latin typeface="+mj-lt"/>
                <a:cs typeface="Arial"/>
              </a:rPr>
              <a:t>4</a:t>
            </a:r>
            <a:r>
              <a:rPr sz="1000" b="1" spc="-105" dirty="0">
                <a:latin typeface="+mj-lt"/>
                <a:cs typeface="Arial"/>
              </a:rPr>
              <a:t>9</a:t>
            </a:r>
            <a:r>
              <a:rPr sz="1000" b="1" spc="-50" dirty="0">
                <a:latin typeface="+mj-lt"/>
                <a:cs typeface="Arial"/>
              </a:rPr>
              <a:t> </a:t>
            </a:r>
            <a:r>
              <a:rPr sz="1000" b="1" spc="-110" dirty="0">
                <a:latin typeface="+mj-lt"/>
                <a:cs typeface="Arial"/>
              </a:rPr>
              <a:t>2</a:t>
            </a:r>
            <a:r>
              <a:rPr sz="1000" b="1" spc="-105" dirty="0">
                <a:latin typeface="+mj-lt"/>
                <a:cs typeface="Arial"/>
              </a:rPr>
              <a:t>3</a:t>
            </a:r>
            <a:r>
              <a:rPr sz="1000" b="1" spc="-50" dirty="0">
                <a:latin typeface="+mj-lt"/>
                <a:cs typeface="Arial"/>
              </a:rPr>
              <a:t> </a:t>
            </a:r>
            <a:r>
              <a:rPr sz="1000" b="1" spc="-110" dirty="0">
                <a:latin typeface="+mj-lt"/>
                <a:cs typeface="Arial"/>
              </a:rPr>
              <a:t>8</a:t>
            </a:r>
            <a:r>
              <a:rPr sz="1000" b="1" spc="-105" dirty="0">
                <a:latin typeface="+mj-lt"/>
                <a:cs typeface="Arial"/>
              </a:rPr>
              <a:t>9</a:t>
            </a:r>
            <a:r>
              <a:rPr sz="1000" b="1" spc="-50" dirty="0">
                <a:latin typeface="+mj-lt"/>
                <a:cs typeface="Arial"/>
              </a:rPr>
              <a:t> </a:t>
            </a:r>
            <a:r>
              <a:rPr sz="1000" b="1" spc="-110" dirty="0">
                <a:latin typeface="+mj-lt"/>
                <a:cs typeface="Arial"/>
              </a:rPr>
              <a:t>90</a:t>
            </a:r>
            <a:endParaRPr sz="1000" dirty="0">
              <a:latin typeface="+mj-lt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2550" y="154649"/>
            <a:ext cx="3173730" cy="339837"/>
          </a:xfrm>
          <a:prstGeom prst="rect">
            <a:avLst/>
          </a:prstGeom>
          <a:solidFill>
            <a:srgbClr val="ED7D31"/>
          </a:solidFill>
          <a:ln w="12699">
            <a:solidFill>
              <a:srgbClr val="FF8D00"/>
            </a:solidFill>
          </a:ln>
        </p:spPr>
        <p:txBody>
          <a:bodyPr vert="horz" wrap="square" lIns="0" tIns="107950" rIns="0" bIns="0" rtlCol="0">
            <a:spAutoFit/>
          </a:bodyPr>
          <a:lstStyle/>
          <a:p>
            <a:pPr marL="85725">
              <a:lnSpc>
                <a:spcPct val="100000"/>
              </a:lnSpc>
              <a:spcBef>
                <a:spcPts val="850"/>
              </a:spcBef>
            </a:pPr>
            <a:r>
              <a:rPr sz="1500" spc="-195" dirty="0">
                <a:latin typeface="Arial MT"/>
                <a:cs typeface="Arial MT"/>
              </a:rPr>
              <a:t>ANTENN</a:t>
            </a:r>
            <a:r>
              <a:rPr sz="1500" spc="-185" dirty="0">
                <a:latin typeface="Arial MT"/>
                <a:cs typeface="Arial MT"/>
              </a:rPr>
              <a:t>E</a:t>
            </a:r>
            <a:r>
              <a:rPr sz="1500" spc="-80" dirty="0">
                <a:latin typeface="Arial MT"/>
                <a:cs typeface="Arial MT"/>
              </a:rPr>
              <a:t> </a:t>
            </a:r>
            <a:r>
              <a:rPr sz="1500" spc="-204" dirty="0">
                <a:latin typeface="Arial MT"/>
                <a:cs typeface="Arial MT"/>
              </a:rPr>
              <a:t>D</a:t>
            </a:r>
            <a:r>
              <a:rPr sz="1500" spc="-185" dirty="0">
                <a:latin typeface="Arial MT"/>
                <a:cs typeface="Arial MT"/>
              </a:rPr>
              <a:t>E</a:t>
            </a:r>
            <a:r>
              <a:rPr sz="1500" dirty="0">
                <a:latin typeface="Arial MT"/>
                <a:cs typeface="Arial MT"/>
              </a:rPr>
              <a:t> </a:t>
            </a:r>
            <a:r>
              <a:rPr sz="1500" spc="-155" dirty="0">
                <a:latin typeface="Arial MT"/>
                <a:cs typeface="Arial MT"/>
              </a:rPr>
              <a:t> </a:t>
            </a:r>
            <a:r>
              <a:rPr sz="1500" spc="-250" dirty="0">
                <a:latin typeface="Arial MT"/>
                <a:cs typeface="Arial MT"/>
              </a:rPr>
              <a:t>L</a:t>
            </a:r>
            <a:r>
              <a:rPr sz="1500" spc="-200" dirty="0">
                <a:latin typeface="Arial MT"/>
                <a:cs typeface="Arial MT"/>
              </a:rPr>
              <a:t>YO</a:t>
            </a:r>
            <a:r>
              <a:rPr sz="1500" spc="-195" dirty="0">
                <a:latin typeface="Arial MT"/>
                <a:cs typeface="Arial MT"/>
              </a:rPr>
              <a:t>N</a:t>
            </a:r>
            <a:r>
              <a:rPr sz="1500" spc="-80" dirty="0">
                <a:latin typeface="Arial MT"/>
                <a:cs typeface="Arial MT"/>
              </a:rPr>
              <a:t> </a:t>
            </a:r>
            <a:r>
              <a:rPr sz="1500" spc="-155" dirty="0">
                <a:latin typeface="Arial MT"/>
                <a:cs typeface="Arial MT"/>
              </a:rPr>
              <a:t>–</a:t>
            </a:r>
            <a:r>
              <a:rPr sz="1500" spc="-75" dirty="0">
                <a:latin typeface="Arial MT"/>
                <a:cs typeface="Arial MT"/>
              </a:rPr>
              <a:t> </a:t>
            </a:r>
            <a:r>
              <a:rPr sz="1500" spc="-135" dirty="0" err="1">
                <a:latin typeface="Arial MT"/>
                <a:cs typeface="Arial MT"/>
              </a:rPr>
              <a:t>Paroiss</a:t>
            </a:r>
            <a:r>
              <a:rPr sz="1500" spc="-155" dirty="0" err="1">
                <a:latin typeface="Arial MT"/>
                <a:cs typeface="Arial MT"/>
              </a:rPr>
              <a:t>e</a:t>
            </a:r>
            <a:r>
              <a:rPr sz="1500" spc="-80" dirty="0">
                <a:latin typeface="Arial MT"/>
                <a:cs typeface="Arial MT"/>
              </a:rPr>
              <a:t> </a:t>
            </a:r>
            <a:r>
              <a:rPr sz="1500" spc="-185" dirty="0">
                <a:latin typeface="Arial MT"/>
                <a:cs typeface="Arial MT"/>
              </a:rPr>
              <a:t>S</a:t>
            </a:r>
            <a:r>
              <a:rPr lang="fr-FR" sz="1500" spc="-185" dirty="0" err="1">
                <a:latin typeface="Arial MT"/>
                <a:cs typeface="Arial MT"/>
              </a:rPr>
              <a:t>ain</a:t>
            </a:r>
            <a:r>
              <a:rPr sz="1500" spc="-75" dirty="0">
                <a:latin typeface="Arial MT"/>
                <a:cs typeface="Arial MT"/>
              </a:rPr>
              <a:t>t</a:t>
            </a:r>
            <a:r>
              <a:rPr lang="fr-FR" sz="1500" spc="-75" dirty="0">
                <a:latin typeface="Arial MT"/>
                <a:cs typeface="Arial MT"/>
              </a:rPr>
              <a:t>-</a:t>
            </a:r>
            <a:r>
              <a:rPr sz="1500" spc="-125" dirty="0">
                <a:latin typeface="Arial MT"/>
                <a:cs typeface="Arial MT"/>
              </a:rPr>
              <a:t>Nizier</a:t>
            </a:r>
            <a:endParaRPr sz="1500" dirty="0">
              <a:latin typeface="Arial MT"/>
              <a:cs typeface="Arial M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701732" y="229586"/>
            <a:ext cx="3173730" cy="1444626"/>
          </a:xfrm>
          <a:prstGeom prst="rect">
            <a:avLst/>
          </a:prstGeom>
        </p:spPr>
        <p:txBody>
          <a:bodyPr vert="horz" wrap="square" lIns="0" tIns="793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25"/>
              </a:spcBef>
            </a:pPr>
            <a:r>
              <a:rPr sz="1400" b="1" u="sng" spc="-185" dirty="0">
                <a:solidFill>
                  <a:srgbClr val="E46814"/>
                </a:solidFill>
                <a:latin typeface="Arial"/>
                <a:cs typeface="Arial"/>
              </a:rPr>
              <a:t>PRESENTATION</a:t>
            </a:r>
            <a:r>
              <a:rPr lang="fr-FR" sz="1400" b="1" u="sng" spc="-185">
                <a:solidFill>
                  <a:srgbClr val="E46814"/>
                </a:solidFill>
                <a:latin typeface="Arial"/>
                <a:cs typeface="Arial"/>
              </a:rPr>
              <a:t>  DE  </a:t>
            </a:r>
            <a:r>
              <a:rPr lang="fr-FR" sz="1400" b="1" u="sng" spc="-185" dirty="0">
                <a:solidFill>
                  <a:srgbClr val="E46814"/>
                </a:solidFill>
                <a:latin typeface="Arial"/>
                <a:cs typeface="Arial"/>
              </a:rPr>
              <a:t>L’ANTENNE</a:t>
            </a:r>
          </a:p>
          <a:p>
            <a:pPr marL="12700">
              <a:lnSpc>
                <a:spcPct val="100000"/>
              </a:lnSpc>
              <a:spcBef>
                <a:spcPts val="625"/>
              </a:spcBef>
            </a:pPr>
            <a:endParaRPr sz="800" u="sng" dirty="0">
              <a:latin typeface="Calibri"/>
              <a:cs typeface="Calibri"/>
            </a:endParaRPr>
          </a:p>
          <a:p>
            <a:pPr marL="12700" marR="10795" algn="just">
              <a:lnSpc>
                <a:spcPct val="100000"/>
              </a:lnSpc>
              <a:spcBef>
                <a:spcPts val="200"/>
              </a:spcBef>
            </a:pPr>
            <a:r>
              <a:rPr lang="fr-FR" sz="1200" spc="-5" dirty="0">
                <a:latin typeface="Calibri"/>
                <a:cs typeface="Calibri"/>
              </a:rPr>
              <a:t>Nous avons la joie d’accueillir au sein de</a:t>
            </a:r>
            <a:r>
              <a:rPr sz="1200" spc="-5" dirty="0">
                <a:latin typeface="Calibri"/>
                <a:cs typeface="Calibri"/>
              </a:rPr>
              <a:t> </a:t>
            </a:r>
            <a:r>
              <a:rPr sz="1200" spc="-10" dirty="0" err="1">
                <a:latin typeface="Calibri"/>
                <a:cs typeface="Calibri"/>
              </a:rPr>
              <a:t>l’association</a:t>
            </a:r>
            <a:r>
              <a:rPr sz="1200" spc="225" dirty="0">
                <a:latin typeface="Calibri"/>
                <a:cs typeface="Calibri"/>
              </a:rPr>
              <a:t> </a:t>
            </a:r>
            <a:r>
              <a:rPr lang="fr-FR" sz="1200" spc="225" dirty="0">
                <a:latin typeface="Calibri"/>
                <a:cs typeface="Calibri"/>
              </a:rPr>
              <a:t>"</a:t>
            </a:r>
            <a:r>
              <a:rPr sz="1200" spc="-5" dirty="0">
                <a:latin typeface="Calibri"/>
                <a:cs typeface="Calibri"/>
              </a:rPr>
              <a:t>Aux </a:t>
            </a:r>
            <a:r>
              <a:rPr lang="fr-FR" sz="1200" spc="-10" dirty="0">
                <a:latin typeface="Calibri"/>
                <a:cs typeface="Calibri"/>
              </a:rPr>
              <a:t>c</a:t>
            </a:r>
            <a:r>
              <a:rPr sz="1200" spc="-10" dirty="0" err="1">
                <a:latin typeface="Calibri"/>
                <a:cs typeface="Calibri"/>
              </a:rPr>
              <a:t>aptifs</a:t>
            </a:r>
            <a:r>
              <a:rPr lang="fr-FR" sz="1200" spc="-10" dirty="0">
                <a:latin typeface="Calibri"/>
                <a:cs typeface="Calibri"/>
              </a:rPr>
              <a:t>,</a:t>
            </a:r>
            <a:r>
              <a:rPr sz="1200" spc="229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la </a:t>
            </a:r>
            <a:r>
              <a:rPr sz="1200" spc="-10" dirty="0" err="1">
                <a:latin typeface="Calibri"/>
                <a:cs typeface="Calibri"/>
              </a:rPr>
              <a:t>libération</a:t>
            </a:r>
            <a:r>
              <a:rPr lang="fr-FR" sz="1200" spc="-10" dirty="0">
                <a:latin typeface="Calibri"/>
                <a:cs typeface="Calibri"/>
              </a:rPr>
              <a:t>" </a:t>
            </a:r>
            <a:r>
              <a:rPr lang="fr-FR" sz="1200" spc="-5" dirty="0">
                <a:latin typeface="Calibri"/>
                <a:cs typeface="Calibri"/>
              </a:rPr>
              <a:t> de plus en plus de</a:t>
            </a:r>
            <a:r>
              <a:rPr sz="1200" spc="-5" dirty="0">
                <a:latin typeface="Calibri"/>
                <a:cs typeface="Calibri"/>
              </a:rPr>
              <a:t> </a:t>
            </a:r>
            <a:r>
              <a:rPr sz="1200" spc="-10" dirty="0" err="1">
                <a:latin typeface="Calibri"/>
                <a:cs typeface="Calibri"/>
              </a:rPr>
              <a:t>bénévoles</a:t>
            </a:r>
            <a:r>
              <a:rPr lang="fr-FR" sz="1200" spc="-10" dirty="0">
                <a:latin typeface="Calibri"/>
                <a:cs typeface="Calibri"/>
              </a:rPr>
              <a:t> qui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spc="-15" dirty="0" err="1">
                <a:latin typeface="Calibri"/>
                <a:cs typeface="Calibri"/>
              </a:rPr>
              <a:t>s’engagent</a:t>
            </a:r>
            <a:r>
              <a:rPr sz="1200" spc="-1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pour </a:t>
            </a:r>
            <a:r>
              <a:rPr sz="1200" spc="-10" dirty="0">
                <a:latin typeface="Calibri"/>
                <a:cs typeface="Calibri"/>
              </a:rPr>
              <a:t>rendre </a:t>
            </a:r>
            <a:r>
              <a:rPr sz="1200" spc="-5" dirty="0">
                <a:latin typeface="Calibri"/>
                <a:cs typeface="Calibri"/>
              </a:rPr>
              <a:t> </a:t>
            </a:r>
            <a:r>
              <a:rPr sz="1200" spc="-5" dirty="0" err="1">
                <a:latin typeface="Calibri"/>
                <a:cs typeface="Calibri"/>
              </a:rPr>
              <a:t>moins</a:t>
            </a:r>
            <a:r>
              <a:rPr sz="1200" spc="1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difficile</a:t>
            </a:r>
            <a:r>
              <a:rPr sz="1200" spc="2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le</a:t>
            </a:r>
            <a:r>
              <a:rPr sz="1200" spc="2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chemin</a:t>
            </a:r>
            <a:r>
              <a:rPr sz="1200" spc="2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de</a:t>
            </a:r>
            <a:r>
              <a:rPr sz="1200" spc="2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vie</a:t>
            </a:r>
            <a:r>
              <a:rPr sz="1200" spc="1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de</a:t>
            </a:r>
            <a:r>
              <a:rPr sz="1200" spc="20" dirty="0">
                <a:latin typeface="Calibri"/>
                <a:cs typeface="Calibri"/>
              </a:rPr>
              <a:t> </a:t>
            </a:r>
            <a:r>
              <a:rPr lang="fr-FR" sz="1200" spc="-10" dirty="0">
                <a:latin typeface="Calibri"/>
                <a:cs typeface="Calibri"/>
              </a:rPr>
              <a:t>personnes en situation de grande précarité.</a:t>
            </a:r>
            <a:endParaRPr sz="1200" dirty="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668146" y="1796732"/>
            <a:ext cx="3126740" cy="213391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34950" marR="8255" indent="-222885" algn="just">
              <a:lnSpc>
                <a:spcPct val="100000"/>
              </a:lnSpc>
              <a:spcBef>
                <a:spcPts val="100"/>
              </a:spcBef>
              <a:buFont typeface="Yu Gothic UI"/>
              <a:buChar char="❖"/>
              <a:tabLst>
                <a:tab pos="235585" algn="l"/>
              </a:tabLst>
            </a:pPr>
            <a:r>
              <a:rPr sz="1200" spc="-5" dirty="0">
                <a:latin typeface="Calibri"/>
                <a:cs typeface="Calibri"/>
              </a:rPr>
              <a:t>Une</a:t>
            </a:r>
            <a:r>
              <a:rPr sz="120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fois</a:t>
            </a:r>
            <a:r>
              <a:rPr sz="1200" spc="-5" dirty="0">
                <a:latin typeface="Calibri"/>
                <a:cs typeface="Calibri"/>
              </a:rPr>
              <a:t> par</a:t>
            </a:r>
            <a:r>
              <a:rPr sz="120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mois,</a:t>
            </a:r>
            <a:r>
              <a:rPr sz="120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prière-rue</a:t>
            </a:r>
            <a:r>
              <a:rPr sz="1200" spc="-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: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moment</a:t>
            </a:r>
            <a:r>
              <a:rPr sz="1200" spc="-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fort</a:t>
            </a:r>
            <a:r>
              <a:rPr sz="1200" spc="-5" dirty="0">
                <a:latin typeface="Calibri"/>
                <a:cs typeface="Calibri"/>
              </a:rPr>
              <a:t> de </a:t>
            </a:r>
            <a:r>
              <a:rPr sz="120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prière avec</a:t>
            </a:r>
            <a:r>
              <a:rPr sz="1200" spc="-5" dirty="0">
                <a:latin typeface="Calibri"/>
                <a:cs typeface="Calibri"/>
              </a:rPr>
              <a:t> les </a:t>
            </a:r>
            <a:r>
              <a:rPr sz="1200" dirty="0">
                <a:latin typeface="Calibri"/>
                <a:cs typeface="Calibri"/>
              </a:rPr>
              <a:t>accueillis</a:t>
            </a:r>
            <a:r>
              <a:rPr sz="1200" spc="-5" dirty="0">
                <a:latin typeface="Calibri"/>
                <a:cs typeface="Calibri"/>
              </a:rPr>
              <a:t> et </a:t>
            </a:r>
            <a:r>
              <a:rPr sz="1200" spc="-10" dirty="0">
                <a:latin typeface="Calibri"/>
                <a:cs typeface="Calibri"/>
              </a:rPr>
              <a:t>partage</a:t>
            </a:r>
            <a:r>
              <a:rPr sz="1200" spc="-5" dirty="0">
                <a:latin typeface="Calibri"/>
                <a:cs typeface="Calibri"/>
              </a:rPr>
              <a:t> du</a:t>
            </a:r>
            <a:r>
              <a:rPr sz="1200" spc="-10" dirty="0">
                <a:latin typeface="Calibri"/>
                <a:cs typeface="Calibri"/>
              </a:rPr>
              <a:t> repas.</a:t>
            </a:r>
            <a:endParaRPr lang="fr-FR" sz="1200" spc="-10" dirty="0">
              <a:latin typeface="Calibri"/>
              <a:cs typeface="Calibri"/>
            </a:endParaRPr>
          </a:p>
          <a:p>
            <a:pPr marL="234950" marR="8255" indent="-222885" algn="just">
              <a:lnSpc>
                <a:spcPct val="100000"/>
              </a:lnSpc>
              <a:spcBef>
                <a:spcPts val="100"/>
              </a:spcBef>
              <a:buFont typeface="Yu Gothic UI"/>
              <a:buChar char="❖"/>
              <a:tabLst>
                <a:tab pos="235585" algn="l"/>
              </a:tabLst>
            </a:pPr>
            <a:r>
              <a:rPr lang="fr-FR" sz="1200" spc="-10" dirty="0">
                <a:latin typeface="Calibri"/>
                <a:cs typeface="Calibri"/>
              </a:rPr>
              <a:t>Tous les 2 mois un ciné-club</a:t>
            </a:r>
            <a:endParaRPr sz="1200" dirty="0">
              <a:latin typeface="Calibri"/>
              <a:cs typeface="Calibri"/>
            </a:endParaRPr>
          </a:p>
          <a:p>
            <a:pPr marL="234950" marR="7620" indent="-222885" algn="just">
              <a:lnSpc>
                <a:spcPct val="100000"/>
              </a:lnSpc>
              <a:spcBef>
                <a:spcPts val="200"/>
              </a:spcBef>
              <a:buFont typeface="Yu Gothic UI"/>
              <a:buChar char="❖"/>
              <a:tabLst>
                <a:tab pos="235585" algn="l"/>
              </a:tabLst>
            </a:pPr>
            <a:r>
              <a:rPr sz="1200" spc="-5" dirty="0">
                <a:latin typeface="Calibri"/>
                <a:cs typeface="Calibri"/>
              </a:rPr>
              <a:t>Une</a:t>
            </a:r>
            <a:r>
              <a:rPr sz="120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fois</a:t>
            </a:r>
            <a:r>
              <a:rPr sz="1200" spc="-5" dirty="0">
                <a:latin typeface="Calibri"/>
                <a:cs typeface="Calibri"/>
              </a:rPr>
              <a:t> par</a:t>
            </a:r>
            <a:r>
              <a:rPr sz="120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semaine</a:t>
            </a:r>
            <a:r>
              <a:rPr sz="1200" dirty="0">
                <a:latin typeface="Calibri"/>
                <a:cs typeface="Calibri"/>
              </a:rPr>
              <a:t> :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après-midi</a:t>
            </a:r>
            <a:r>
              <a:rPr sz="120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d’accueil,</a:t>
            </a:r>
            <a:r>
              <a:rPr sz="1200" spc="-5" dirty="0">
                <a:latin typeface="Calibri"/>
                <a:cs typeface="Calibri"/>
              </a:rPr>
              <a:t> </a:t>
            </a:r>
            <a:r>
              <a:rPr sz="1200" spc="-5" dirty="0" err="1">
                <a:latin typeface="Calibri"/>
                <a:cs typeface="Calibri"/>
              </a:rPr>
              <a:t>d’</a:t>
            </a:r>
            <a:r>
              <a:rPr sz="1200" spc="-10" dirty="0" err="1">
                <a:latin typeface="Calibri"/>
                <a:cs typeface="Calibri"/>
              </a:rPr>
              <a:t>écoute</a:t>
            </a:r>
            <a:r>
              <a:rPr sz="1200" spc="-10" dirty="0">
                <a:latin typeface="Calibri"/>
                <a:cs typeface="Calibri"/>
              </a:rPr>
              <a:t>, </a:t>
            </a:r>
            <a:r>
              <a:rPr sz="1200" spc="-5" dirty="0">
                <a:latin typeface="Calibri"/>
                <a:cs typeface="Calibri"/>
              </a:rPr>
              <a:t>de </a:t>
            </a:r>
            <a:r>
              <a:rPr sz="1200" spc="-10" dirty="0">
                <a:latin typeface="Calibri"/>
                <a:cs typeface="Calibri"/>
              </a:rPr>
              <a:t>partage, </a:t>
            </a:r>
            <a:r>
              <a:rPr sz="1200" spc="-5" dirty="0">
                <a:latin typeface="Calibri"/>
                <a:cs typeface="Calibri"/>
              </a:rPr>
              <a:t>jeux de </a:t>
            </a:r>
            <a:r>
              <a:rPr sz="1200" spc="-10" dirty="0">
                <a:latin typeface="Calibri"/>
                <a:cs typeface="Calibri"/>
              </a:rPr>
              <a:t>société, </a:t>
            </a:r>
            <a:r>
              <a:rPr sz="1200" spc="-5" dirty="0">
                <a:latin typeface="Calibri"/>
                <a:cs typeface="Calibri"/>
              </a:rPr>
              <a:t>un espace </a:t>
            </a:r>
            <a:r>
              <a:rPr sz="1200" spc="-10" dirty="0">
                <a:latin typeface="Calibri"/>
                <a:cs typeface="Calibri"/>
              </a:rPr>
              <a:t>libre </a:t>
            </a:r>
            <a:r>
              <a:rPr sz="1200" spc="-5" dirty="0">
                <a:latin typeface="Calibri"/>
                <a:cs typeface="Calibri"/>
              </a:rPr>
              <a:t> où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chacun p</a:t>
            </a:r>
            <a:r>
              <a:rPr lang="fr-FR" sz="1200" spc="-5" dirty="0">
                <a:latin typeface="Calibri"/>
                <a:cs typeface="Calibri"/>
              </a:rPr>
              <a:t>eut</a:t>
            </a:r>
            <a:r>
              <a:rPr sz="1200" spc="-5" dirty="0">
                <a:latin typeface="Calibri"/>
                <a:cs typeface="Calibri"/>
              </a:rPr>
              <a:t> se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sentir </a:t>
            </a:r>
            <a:r>
              <a:rPr sz="1200" dirty="0">
                <a:latin typeface="Calibri"/>
                <a:cs typeface="Calibri"/>
              </a:rPr>
              <a:t>à</a:t>
            </a:r>
            <a:r>
              <a:rPr sz="1200" spc="-5" dirty="0">
                <a:latin typeface="Calibri"/>
                <a:cs typeface="Calibri"/>
              </a:rPr>
              <a:t> </a:t>
            </a:r>
            <a:r>
              <a:rPr sz="1200" spc="-15" dirty="0">
                <a:latin typeface="Calibri"/>
                <a:cs typeface="Calibri"/>
              </a:rPr>
              <a:t>l’aise.</a:t>
            </a:r>
            <a:r>
              <a:rPr lang="fr-FR" sz="1200" spc="-15" dirty="0">
                <a:latin typeface="Calibri"/>
                <a:cs typeface="Calibri"/>
              </a:rPr>
              <a:t>   </a:t>
            </a:r>
            <a:endParaRPr sz="1200" dirty="0">
              <a:latin typeface="Calibri"/>
              <a:cs typeface="Calibri"/>
            </a:endParaRPr>
          </a:p>
          <a:p>
            <a:pPr marL="234950" marR="20320" indent="-222885" algn="just">
              <a:lnSpc>
                <a:spcPct val="100000"/>
              </a:lnSpc>
              <a:spcBef>
                <a:spcPts val="200"/>
              </a:spcBef>
              <a:buFont typeface="Yu Gothic UI"/>
              <a:buChar char="❖"/>
              <a:tabLst>
                <a:tab pos="235585" algn="l"/>
              </a:tabLst>
            </a:pPr>
            <a:r>
              <a:rPr sz="1200" spc="-5" dirty="0">
                <a:latin typeface="Calibri"/>
                <a:cs typeface="Calibri"/>
              </a:rPr>
              <a:t>Les </a:t>
            </a:r>
            <a:r>
              <a:rPr sz="1200" spc="-10" dirty="0">
                <a:latin typeface="Calibri"/>
                <a:cs typeface="Calibri"/>
              </a:rPr>
              <a:t>tournées, </a:t>
            </a:r>
            <a:r>
              <a:rPr sz="1200" spc="-5" dirty="0">
                <a:latin typeface="Calibri"/>
                <a:cs typeface="Calibri"/>
              </a:rPr>
              <a:t>le </a:t>
            </a:r>
            <a:r>
              <a:rPr sz="1200" spc="-25" dirty="0">
                <a:latin typeface="Calibri"/>
                <a:cs typeface="Calibri"/>
              </a:rPr>
              <a:t>soir, </a:t>
            </a:r>
            <a:r>
              <a:rPr sz="1200" spc="-5" dirty="0">
                <a:latin typeface="Calibri"/>
                <a:cs typeface="Calibri"/>
              </a:rPr>
              <a:t>pour </a:t>
            </a:r>
            <a:r>
              <a:rPr sz="1200" spc="-10" dirty="0">
                <a:latin typeface="Calibri"/>
                <a:cs typeface="Calibri"/>
              </a:rPr>
              <a:t>rencontrer </a:t>
            </a:r>
            <a:r>
              <a:rPr sz="1200" spc="-5" dirty="0">
                <a:latin typeface="Calibri"/>
                <a:cs typeface="Calibri"/>
              </a:rPr>
              <a:t>les </a:t>
            </a:r>
            <a:r>
              <a:rPr sz="1200" spc="-10" dirty="0">
                <a:latin typeface="Calibri"/>
                <a:cs typeface="Calibri"/>
              </a:rPr>
              <a:t>personnes </a:t>
            </a:r>
            <a:r>
              <a:rPr sz="1200" spc="-5" dirty="0">
                <a:latin typeface="Calibri"/>
                <a:cs typeface="Calibri"/>
              </a:rPr>
              <a:t> dans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la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rue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et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spc="-15" dirty="0">
                <a:latin typeface="Calibri"/>
                <a:cs typeface="Calibri"/>
              </a:rPr>
              <a:t>établir,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peu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à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peu,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des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liens</a:t>
            </a:r>
            <a:r>
              <a:rPr sz="1200" spc="-10" dirty="0">
                <a:latin typeface="Calibri"/>
                <a:cs typeface="Calibri"/>
              </a:rPr>
              <a:t> d’amitié.</a:t>
            </a:r>
            <a:endParaRPr sz="1200" dirty="0">
              <a:latin typeface="Calibri"/>
              <a:cs typeface="Calibri"/>
            </a:endParaRPr>
          </a:p>
          <a:p>
            <a:pPr marL="234950" marR="5080" indent="-222885" algn="just">
              <a:lnSpc>
                <a:spcPct val="100000"/>
              </a:lnSpc>
              <a:spcBef>
                <a:spcPts val="200"/>
              </a:spcBef>
              <a:buFont typeface="Yu Gothic UI"/>
              <a:buChar char="❖"/>
              <a:tabLst>
                <a:tab pos="235585" algn="l"/>
              </a:tabLst>
            </a:pPr>
            <a:r>
              <a:rPr sz="1200" spc="-5" dirty="0">
                <a:latin typeface="Calibri"/>
                <a:cs typeface="Calibri"/>
              </a:rPr>
              <a:t>Le</a:t>
            </a:r>
            <a:r>
              <a:rPr sz="1200" spc="3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nombre</a:t>
            </a:r>
            <a:r>
              <a:rPr sz="1200" spc="4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de</a:t>
            </a:r>
            <a:r>
              <a:rPr sz="1200" spc="4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bénévoles</a:t>
            </a:r>
            <a:r>
              <a:rPr sz="1200" spc="4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grandit</a:t>
            </a:r>
            <a:r>
              <a:rPr sz="1200" spc="3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:</a:t>
            </a:r>
            <a:r>
              <a:rPr sz="1200" spc="4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nous</a:t>
            </a:r>
            <a:r>
              <a:rPr sz="1200" spc="4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en</a:t>
            </a:r>
            <a:r>
              <a:rPr sz="1200" spc="4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sommes </a:t>
            </a:r>
            <a:r>
              <a:rPr sz="1200" spc="-24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à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plus de </a:t>
            </a:r>
            <a:r>
              <a:rPr lang="fr-FR" sz="1200" spc="-5" dirty="0">
                <a:latin typeface="Calibri"/>
                <a:cs typeface="Calibri"/>
              </a:rPr>
              <a:t>5</a:t>
            </a:r>
            <a:r>
              <a:rPr sz="1200" spc="-5" dirty="0">
                <a:latin typeface="Calibri"/>
                <a:cs typeface="Calibri"/>
              </a:rPr>
              <a:t>0 </a:t>
            </a:r>
            <a:r>
              <a:rPr sz="1200" spc="-10" dirty="0">
                <a:latin typeface="Calibri"/>
                <a:cs typeface="Calibri"/>
              </a:rPr>
              <a:t>personnes</a:t>
            </a:r>
            <a:r>
              <a:rPr sz="1200" spc="-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!</a:t>
            </a:r>
            <a:endParaRPr lang="fr-FR" sz="1200" dirty="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74247" y="730250"/>
            <a:ext cx="3032503" cy="684802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spcBef>
                <a:spcPts val="100"/>
              </a:spcBef>
            </a:pPr>
            <a:r>
              <a:rPr lang="fr-FR" sz="1400" b="1" u="sng" spc="-165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ACTUALIT</a:t>
            </a:r>
            <a:r>
              <a:rPr lang="fr-FR" sz="1400" b="1" u="sng" spc="-170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ÉS</a:t>
            </a:r>
            <a:r>
              <a:rPr lang="fr-FR" sz="1400" b="1" u="sng" spc="-75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fr-FR" sz="1400" b="1" u="sng" spc="-190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D</a:t>
            </a:r>
            <a:r>
              <a:rPr lang="fr-FR" sz="1400" b="1" u="sng" spc="-170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E</a:t>
            </a:r>
            <a:r>
              <a:rPr lang="fr-FR" sz="1400" b="1" u="sng" spc="-75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fr-FR" sz="1400" b="1" u="sng" spc="-220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L</a:t>
            </a:r>
            <a:r>
              <a:rPr lang="fr-FR" sz="1400" b="1" u="sng" spc="-165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’ANTENNE</a:t>
            </a:r>
            <a:endParaRPr lang="fr-FR" sz="1400" u="sng" dirty="0">
              <a:solidFill>
                <a:schemeClr val="accent6">
                  <a:lumMod val="75000"/>
                </a:schemeClr>
              </a:solidFill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spcBef>
                <a:spcPts val="100"/>
              </a:spcBef>
            </a:pPr>
            <a:endParaRPr lang="fr-FR" sz="800" b="1" i="1" spc="-114" dirty="0">
              <a:solidFill>
                <a:schemeClr val="accent6">
                  <a:lumMod val="75000"/>
                </a:schemeClr>
              </a:solidFill>
              <a:latin typeface="Arial"/>
              <a:cs typeface="Arial"/>
            </a:endParaRPr>
          </a:p>
          <a:p>
            <a:pPr marL="184150" indent="-171450" algn="just">
              <a:lnSpc>
                <a:spcPct val="100000"/>
              </a:lnSpc>
              <a:spcBef>
                <a:spcPts val="100"/>
              </a:spcBef>
              <a:buFont typeface="Wingdings" panose="05000000000000000000" pitchFamily="2" charset="2"/>
              <a:buChar char="Ø"/>
            </a:pPr>
            <a:r>
              <a:rPr lang="fr-FR" sz="1200" u="sng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Mercredi 8 octobre 2025</a:t>
            </a:r>
            <a:r>
              <a:rPr lang="fr-FR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Soirée d’antenne,</a:t>
            </a:r>
          </a:p>
          <a:p>
            <a:pPr marL="12700" algn="just">
              <a:lnSpc>
                <a:spcPct val="100000"/>
              </a:lnSpc>
              <a:spcBef>
                <a:spcPts val="100"/>
              </a:spcBef>
            </a:pPr>
            <a:r>
              <a:rPr lang="fr-FR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tous les bénévoles sont invités.</a:t>
            </a:r>
          </a:p>
          <a:p>
            <a:pPr marL="12700" algn="just">
              <a:lnSpc>
                <a:spcPct val="100000"/>
              </a:lnSpc>
              <a:spcBef>
                <a:spcPts val="100"/>
              </a:spcBef>
            </a:pPr>
            <a:r>
              <a:rPr lang="fr-FR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Thème : « Peut-on tisser des liens de confiance avec les personnes en grande précarité ? »</a:t>
            </a:r>
          </a:p>
          <a:p>
            <a:pPr marL="12700" algn="just">
              <a:lnSpc>
                <a:spcPct val="100000"/>
              </a:lnSpc>
              <a:spcBef>
                <a:spcPts val="100"/>
              </a:spcBef>
            </a:pPr>
            <a:r>
              <a:rPr lang="fr-FR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Mais aussi convivialité, échanges, partages entre les acteurs de l’antenne.</a:t>
            </a:r>
          </a:p>
          <a:p>
            <a:pPr marL="12700" algn="just">
              <a:lnSpc>
                <a:spcPct val="100000"/>
              </a:lnSpc>
              <a:spcBef>
                <a:spcPts val="100"/>
              </a:spcBef>
            </a:pPr>
            <a:endParaRPr lang="fr-FR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84150" indent="-171450" algn="just">
              <a:lnSpc>
                <a:spcPct val="100000"/>
              </a:lnSpc>
              <a:spcBef>
                <a:spcPts val="100"/>
              </a:spcBef>
              <a:buFont typeface="Wingdings" panose="05000000000000000000" pitchFamily="2" charset="2"/>
              <a:buChar char="Ø"/>
            </a:pPr>
            <a:r>
              <a:rPr lang="fr-FR" sz="1200" u="sng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Lundi 13 octobre </a:t>
            </a:r>
            <a:r>
              <a:rPr lang="fr-FR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2° Prière-rue de l’antenne.</a:t>
            </a:r>
          </a:p>
          <a:p>
            <a:pPr marL="12700" algn="just">
              <a:lnSpc>
                <a:spcPct val="100000"/>
              </a:lnSpc>
              <a:spcBef>
                <a:spcPts val="100"/>
              </a:spcBef>
            </a:pPr>
            <a:r>
              <a:rPr lang="fr-FR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Louange, prière, lecture et réflexion sur une histoire de la Bible, puis repas préparé par les bénévoles.</a:t>
            </a:r>
          </a:p>
          <a:p>
            <a:pPr marL="12700" algn="just">
              <a:lnSpc>
                <a:spcPct val="100000"/>
              </a:lnSpc>
              <a:spcBef>
                <a:spcPts val="100"/>
              </a:spcBef>
            </a:pPr>
            <a:endParaRPr lang="fr-FR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84150" indent="-171450" algn="just">
              <a:lnSpc>
                <a:spcPct val="100000"/>
              </a:lnSpc>
              <a:spcBef>
                <a:spcPts val="100"/>
              </a:spcBef>
              <a:buFont typeface="Wingdings" panose="05000000000000000000" pitchFamily="2" charset="2"/>
              <a:buChar char="Ø"/>
            </a:pPr>
            <a:r>
              <a:rPr lang="fr-FR" sz="1200" u="sng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Jeudi 16 octobre </a:t>
            </a:r>
            <a:r>
              <a:rPr lang="fr-FR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3°rencontre de l’atelier  « Les oubliés de la république » pour un groupe de volontaires parmi nos accueillis qui réfléchissent à « la ville idéale », avant d’aller rencontrer des candidats aux élections municipales de Lyon.</a:t>
            </a:r>
          </a:p>
          <a:p>
            <a:pPr marL="12700" algn="just">
              <a:lnSpc>
                <a:spcPct val="100000"/>
              </a:lnSpc>
              <a:spcBef>
                <a:spcPts val="100"/>
              </a:spcBef>
            </a:pPr>
            <a:endParaRPr lang="fr-FR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84150" indent="-171450" algn="just">
              <a:lnSpc>
                <a:spcPct val="100000"/>
              </a:lnSpc>
              <a:spcBef>
                <a:spcPts val="100"/>
              </a:spcBef>
              <a:buFont typeface="Wingdings" panose="05000000000000000000" pitchFamily="2" charset="2"/>
              <a:buChar char="Ø"/>
            </a:pPr>
            <a:r>
              <a:rPr lang="fr-FR" sz="1200" u="sng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Les recrutements de bénévoles</a:t>
            </a:r>
            <a:r>
              <a:rPr lang="fr-FR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se poursuivent, pour servir à l’accueil, en tournées précarité ou prostitutions, aux dynamisations. (moments de sorties de rue)</a:t>
            </a:r>
          </a:p>
          <a:p>
            <a:pPr marL="12700" algn="just">
              <a:lnSpc>
                <a:spcPct val="100000"/>
              </a:lnSpc>
              <a:spcBef>
                <a:spcPts val="100"/>
              </a:spcBef>
            </a:pPr>
            <a:endParaRPr lang="fr-FR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84150" indent="-171450" algn="just">
              <a:lnSpc>
                <a:spcPct val="100000"/>
              </a:lnSpc>
              <a:spcBef>
                <a:spcPts val="100"/>
              </a:spcBef>
              <a:buFont typeface="Wingdings" panose="05000000000000000000" pitchFamily="2" charset="2"/>
              <a:buChar char="Ø"/>
            </a:pPr>
            <a:r>
              <a:rPr lang="fr-FR" sz="1200" u="sng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Nos prières à tous portent du fruit </a:t>
            </a:r>
            <a:r>
              <a:rPr lang="fr-FR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 un 4°trinôme pour les tournées prostitution voit le jour. Merci Seigneur, et merci à vous tous priants !</a:t>
            </a:r>
          </a:p>
          <a:p>
            <a:pPr marL="12700" algn="just">
              <a:lnSpc>
                <a:spcPct val="100000"/>
              </a:lnSpc>
              <a:spcBef>
                <a:spcPts val="100"/>
              </a:spcBef>
            </a:pPr>
            <a:endParaRPr lang="fr-FR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84150" indent="-171450" algn="just">
              <a:lnSpc>
                <a:spcPct val="100000"/>
              </a:lnSpc>
              <a:spcBef>
                <a:spcPts val="100"/>
              </a:spcBef>
              <a:buFont typeface="Wingdings" panose="05000000000000000000" pitchFamily="2" charset="2"/>
              <a:buChar char="Ø"/>
            </a:pPr>
            <a:r>
              <a:rPr lang="fr-FR" sz="1200" u="sng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Du 14 au 17 octobre </a:t>
            </a:r>
            <a:r>
              <a:rPr lang="fr-FR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Formations à Paris pour tous les salariés, ainsi que quelques bénévoles qui le demandent.</a:t>
            </a:r>
          </a:p>
          <a:p>
            <a:pPr marL="184150" indent="-171450" algn="just">
              <a:lnSpc>
                <a:spcPct val="100000"/>
              </a:lnSpc>
              <a:spcBef>
                <a:spcPts val="100"/>
              </a:spcBef>
              <a:buFont typeface="Wingdings" panose="05000000000000000000" pitchFamily="2" charset="2"/>
              <a:buChar char="Ø"/>
            </a:pPr>
            <a:endParaRPr lang="fr-FR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7219168" y="6227792"/>
            <a:ext cx="3144521" cy="11464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066925" algn="l"/>
                <a:tab pos="2710815" algn="l"/>
                <a:tab pos="3420110" algn="l"/>
              </a:tabLst>
            </a:pPr>
            <a:endParaRPr lang="fr-FR" sz="2000" i="1" spc="-190" dirty="0">
              <a:latin typeface="Palatino Linotype"/>
              <a:cs typeface="Palatino Linotype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066925" algn="l"/>
                <a:tab pos="2710815" algn="l"/>
                <a:tab pos="3420110" algn="l"/>
              </a:tabLst>
            </a:pPr>
            <a:endParaRPr lang="fr-FR" sz="2000" i="1" spc="-190" dirty="0">
              <a:latin typeface="Palatino Linotype"/>
              <a:cs typeface="Palatino Linotype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066925" algn="l"/>
                <a:tab pos="2710815" algn="l"/>
                <a:tab pos="3420110" algn="l"/>
              </a:tabLst>
            </a:pPr>
            <a:endParaRPr sz="3200" dirty="0">
              <a:latin typeface="Palatino Linotype"/>
              <a:cs typeface="Palatino Linotype"/>
            </a:endParaRPr>
          </a:p>
        </p:txBody>
      </p:sp>
      <p:pic>
        <p:nvPicPr>
          <p:cNvPr id="21" name="Image 20">
            <a:extLst>
              <a:ext uri="{FF2B5EF4-FFF2-40B4-BE49-F238E27FC236}">
                <a16:creationId xmlns:a16="http://schemas.microsoft.com/office/drawing/2014/main" id="{941A50C9-FA32-5549-0CB7-1F5223E35B7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7502" y="4754988"/>
            <a:ext cx="2345847" cy="1669160"/>
          </a:xfrm>
          <a:prstGeom prst="rect">
            <a:avLst/>
          </a:prstGeom>
        </p:spPr>
      </p:pic>
      <p:sp>
        <p:nvSpPr>
          <p:cNvPr id="24" name="object 3">
            <a:extLst>
              <a:ext uri="{FF2B5EF4-FFF2-40B4-BE49-F238E27FC236}">
                <a16:creationId xmlns:a16="http://schemas.microsoft.com/office/drawing/2014/main" id="{DF375E01-096E-B43B-DF84-37C3DE5BE714}"/>
              </a:ext>
            </a:extLst>
          </p:cNvPr>
          <p:cNvSpPr txBox="1"/>
          <p:nvPr/>
        </p:nvSpPr>
        <p:spPr>
          <a:xfrm>
            <a:off x="4252663" y="3959334"/>
            <a:ext cx="1957705" cy="80663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61620" marR="252095" indent="-1270" algn="ctr">
              <a:lnSpc>
                <a:spcPct val="108300"/>
              </a:lnSpc>
              <a:spcBef>
                <a:spcPts val="100"/>
              </a:spcBef>
            </a:pPr>
            <a:r>
              <a:rPr lang="fr-FR" sz="1200" b="1" spc="-100" dirty="0">
                <a:latin typeface="+mj-lt"/>
                <a:cs typeface="Arial"/>
              </a:rPr>
              <a:t>Antenne Lyon</a:t>
            </a:r>
            <a:r>
              <a:rPr lang="fr-FR" sz="1200" b="1" spc="-90" dirty="0">
                <a:latin typeface="+mj-lt"/>
                <a:cs typeface="Arial"/>
              </a:rPr>
              <a:t> Saint-Nizier</a:t>
            </a:r>
            <a:r>
              <a:rPr sz="1200" b="1" spc="-50" dirty="0">
                <a:latin typeface="+mj-lt"/>
                <a:cs typeface="Arial"/>
              </a:rPr>
              <a:t> </a:t>
            </a:r>
            <a:r>
              <a:rPr sz="1200" b="1" spc="-55" dirty="0">
                <a:latin typeface="+mj-lt"/>
                <a:cs typeface="Arial"/>
              </a:rPr>
              <a:t>:  </a:t>
            </a:r>
            <a:br>
              <a:rPr lang="fr-FR" sz="1200" b="1" spc="-55" dirty="0">
                <a:latin typeface="+mj-lt"/>
                <a:cs typeface="Arial"/>
              </a:rPr>
            </a:br>
            <a:r>
              <a:rPr lang="fr-FR" sz="1200" b="1" spc="-130" dirty="0">
                <a:latin typeface="+mj-lt"/>
                <a:cs typeface="Arial"/>
              </a:rPr>
              <a:t>46 rue du Président E. Herriot</a:t>
            </a:r>
            <a:endParaRPr sz="1200" dirty="0">
              <a:latin typeface="+mj-lt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lang="fr-FR" sz="1200" b="1" spc="-105" dirty="0">
                <a:latin typeface="+mj-lt"/>
                <a:cs typeface="Arial"/>
              </a:rPr>
              <a:t>69002 Lyon</a:t>
            </a:r>
            <a:endParaRPr sz="1200" dirty="0">
              <a:latin typeface="+mj-lt"/>
              <a:cs typeface="Arial"/>
            </a:endParaRPr>
          </a:p>
          <a:p>
            <a:pPr marL="1905" algn="ctr">
              <a:lnSpc>
                <a:spcPct val="100000"/>
              </a:lnSpc>
              <a:spcBef>
                <a:spcPts val="100"/>
              </a:spcBef>
            </a:pPr>
            <a:r>
              <a:rPr sz="1200" b="1" spc="-175" dirty="0">
                <a:latin typeface="+mj-lt"/>
                <a:cs typeface="Arial"/>
              </a:rPr>
              <a:t>T</a:t>
            </a:r>
            <a:r>
              <a:rPr sz="1200" b="1" spc="-80" dirty="0">
                <a:latin typeface="+mj-lt"/>
                <a:cs typeface="Arial"/>
              </a:rPr>
              <a:t>el</a:t>
            </a:r>
            <a:r>
              <a:rPr sz="1200" b="1" spc="-60" dirty="0">
                <a:latin typeface="+mj-lt"/>
                <a:cs typeface="Arial"/>
              </a:rPr>
              <a:t>:</a:t>
            </a:r>
            <a:r>
              <a:rPr sz="1200" b="1" spc="-50" dirty="0">
                <a:latin typeface="+mj-lt"/>
                <a:cs typeface="Arial"/>
              </a:rPr>
              <a:t> </a:t>
            </a:r>
            <a:r>
              <a:rPr sz="1200" b="1" spc="-110" dirty="0">
                <a:latin typeface="+mj-lt"/>
                <a:cs typeface="Arial"/>
              </a:rPr>
              <a:t>0</a:t>
            </a:r>
            <a:r>
              <a:rPr lang="fr-FR" sz="1200" b="1" spc="-105" dirty="0">
                <a:latin typeface="+mj-lt"/>
                <a:cs typeface="Arial"/>
              </a:rPr>
              <a:t>6 18 35 59 91</a:t>
            </a:r>
            <a:endParaRPr sz="1200" dirty="0">
              <a:latin typeface="+mj-lt"/>
              <a:cs typeface="Arial"/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138E50E3-349F-1226-9F5F-BFD6D8F03B84}"/>
              </a:ext>
            </a:extLst>
          </p:cNvPr>
          <p:cNvSpPr txBox="1"/>
          <p:nvPr/>
        </p:nvSpPr>
        <p:spPr>
          <a:xfrm>
            <a:off x="7253524" y="1975048"/>
            <a:ext cx="3173730" cy="52322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  <a:spcAft>
                <a:spcPts val="1200"/>
              </a:spcAft>
              <a:buNone/>
            </a:pPr>
            <a:r>
              <a:rPr lang="fr-FR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SEIGNEUR, APPRENDS-MOI A ESPÉRER </a:t>
            </a:r>
            <a:br>
              <a:rPr lang="fr-FR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fr-FR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Jean-Yves Baziou </a:t>
            </a:r>
          </a:p>
          <a:p>
            <a:r>
              <a:rPr lang="fr-FR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Espérer, c’est respirer la vie. </a:t>
            </a:r>
            <a:r>
              <a:rPr lang="fr-FR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Seigneur, transforme-moi en être mobile, curieux de respirer un air toujours différent.</a:t>
            </a:r>
          </a:p>
          <a:p>
            <a:endParaRPr lang="fr-FR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FR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Espérer,</a:t>
            </a:r>
            <a:r>
              <a:rPr lang="fr-FR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c’est marcher.</a:t>
            </a:r>
            <a:r>
              <a:rPr lang="fr-FR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Seigneur, donne-moi de repartir à nouveau et à nouveau.</a:t>
            </a:r>
          </a:p>
          <a:p>
            <a:endParaRPr lang="fr-FR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FR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Espérer, c’est être en route.</a:t>
            </a:r>
            <a:r>
              <a:rPr lang="fr-FR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Seigneur, apprends-moi à aimer cette grande migration qu’est la vie. </a:t>
            </a:r>
          </a:p>
          <a:p>
            <a:endParaRPr lang="fr-FR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FR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Espérer, c’est désirer.</a:t>
            </a:r>
            <a:r>
              <a:rPr lang="fr-FR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Seigneur, éveille en moi l’inimaginable de ta Parole.</a:t>
            </a:r>
          </a:p>
          <a:p>
            <a:endParaRPr lang="fr-FR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FR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Espérer, c’est être pétri d’avenir.</a:t>
            </a:r>
            <a:r>
              <a:rPr lang="fr-FR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Seigneur, fais-moi passer, traverser, aller de moi vers l’autre.</a:t>
            </a:r>
          </a:p>
          <a:p>
            <a:endParaRPr lang="fr-FR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FR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Espérer, c’est faire confiance en l’avenir.</a:t>
            </a:r>
            <a:r>
              <a:rPr lang="fr-FR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Seigneur, donne-moi de m’en remettre à ta grâce, par ce qui vient, par les autres, par les événements.</a:t>
            </a:r>
          </a:p>
          <a:p>
            <a:endParaRPr lang="fr-FR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FR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Espérer, c’est accepter de se laisser faire et de naître en toute rencontre.</a:t>
            </a:r>
            <a:r>
              <a:rPr lang="fr-FR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Seigneur, devant toi, avec toi, je dis "oui" à l’inconnu de la vie. </a:t>
            </a:r>
          </a:p>
        </p:txBody>
      </p:sp>
      <p:sp>
        <p:nvSpPr>
          <p:cNvPr id="10" name="Titre 9">
            <a:extLst>
              <a:ext uri="{FF2B5EF4-FFF2-40B4-BE49-F238E27FC236}">
                <a16:creationId xmlns:a16="http://schemas.microsoft.com/office/drawing/2014/main" id="{D66A68C0-21FE-C6F1-648C-F272607587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35950" y="1383784"/>
            <a:ext cx="1324664" cy="184666"/>
          </a:xfrm>
        </p:spPr>
        <p:txBody>
          <a:bodyPr/>
          <a:lstStyle/>
          <a:p>
            <a:r>
              <a:rPr lang="fr-FR" dirty="0">
                <a:latin typeface="+mn-lt"/>
              </a:rPr>
              <a:t>Octobre  2025</a:t>
            </a:r>
          </a:p>
        </p:txBody>
      </p:sp>
      <p:pic>
        <p:nvPicPr>
          <p:cNvPr id="2" name="bg object 17">
            <a:extLst>
              <a:ext uri="{FF2B5EF4-FFF2-40B4-BE49-F238E27FC236}">
                <a16:creationId xmlns:a16="http://schemas.microsoft.com/office/drawing/2014/main" id="{2CAF5921-9C9F-E900-9321-A7B4FCD39ADA}"/>
              </a:ext>
            </a:extLst>
          </p:cNvPr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8007350" y="128428"/>
            <a:ext cx="1844850" cy="754221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121150" y="265454"/>
            <a:ext cx="2209800" cy="328295"/>
          </a:xfrm>
          <a:prstGeom prst="rect">
            <a:avLst/>
          </a:prstGeom>
          <a:ln w="12699">
            <a:solidFill>
              <a:srgbClr val="FF8D00"/>
            </a:solidFill>
          </a:ln>
        </p:spPr>
        <p:txBody>
          <a:bodyPr vert="horz" wrap="square" lIns="0" tIns="96520" rIns="0" bIns="0" rtlCol="0">
            <a:spAutoFit/>
          </a:bodyPr>
          <a:lstStyle/>
          <a:p>
            <a:pPr marL="85725">
              <a:lnSpc>
                <a:spcPct val="100000"/>
              </a:lnSpc>
              <a:spcBef>
                <a:spcPts val="760"/>
              </a:spcBef>
            </a:pPr>
            <a:r>
              <a:rPr sz="1500" spc="-170" dirty="0">
                <a:latin typeface="Arial MT"/>
                <a:cs typeface="Arial MT"/>
              </a:rPr>
              <a:t>INTENTION</a:t>
            </a:r>
            <a:r>
              <a:rPr sz="1500" spc="-185" dirty="0">
                <a:latin typeface="Arial MT"/>
                <a:cs typeface="Arial MT"/>
              </a:rPr>
              <a:t>S</a:t>
            </a:r>
            <a:r>
              <a:rPr sz="1500" spc="-75" dirty="0">
                <a:latin typeface="Arial MT"/>
                <a:cs typeface="Arial MT"/>
              </a:rPr>
              <a:t> </a:t>
            </a:r>
            <a:r>
              <a:rPr sz="1500" spc="-204" dirty="0">
                <a:latin typeface="Arial MT"/>
                <a:cs typeface="Arial MT"/>
              </a:rPr>
              <a:t>D</a:t>
            </a:r>
            <a:r>
              <a:rPr sz="1500" spc="-185" dirty="0">
                <a:latin typeface="Arial MT"/>
                <a:cs typeface="Arial MT"/>
              </a:rPr>
              <a:t>E</a:t>
            </a:r>
            <a:r>
              <a:rPr sz="1500" spc="-80" dirty="0">
                <a:latin typeface="Arial MT"/>
                <a:cs typeface="Arial MT"/>
              </a:rPr>
              <a:t> </a:t>
            </a:r>
            <a:r>
              <a:rPr sz="1500" spc="-175" dirty="0">
                <a:latin typeface="Arial MT"/>
                <a:cs typeface="Arial MT"/>
              </a:rPr>
              <a:t>PRIÈRE</a:t>
            </a:r>
            <a:endParaRPr sz="1500" dirty="0">
              <a:latin typeface="Arial MT"/>
              <a:cs typeface="Arial MT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201305" y="265454"/>
            <a:ext cx="633009" cy="436878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3816350" y="1565235"/>
            <a:ext cx="3124200" cy="4292201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algn="just">
              <a:lnSpc>
                <a:spcPct val="100000"/>
              </a:lnSpc>
              <a:spcBef>
                <a:spcPts val="110"/>
              </a:spcBef>
            </a:pPr>
            <a:r>
              <a:rPr lang="fr-FR" sz="1600" b="1" spc="-150" dirty="0">
                <a:solidFill>
                  <a:srgbClr val="E46814"/>
                </a:solidFill>
                <a:latin typeface="Arial"/>
                <a:cs typeface="Arial"/>
              </a:rPr>
              <a:t>PRIONS</a:t>
            </a:r>
          </a:p>
          <a:p>
            <a:pPr marL="12700">
              <a:lnSpc>
                <a:spcPct val="100000"/>
              </a:lnSpc>
              <a:spcBef>
                <a:spcPts val="110"/>
              </a:spcBef>
            </a:pPr>
            <a:endParaRPr lang="fr-FR" sz="1200" b="1" spc="-185" dirty="0">
              <a:cs typeface="Arial" panose="020B0604020202020204" pitchFamily="34" charset="0"/>
            </a:endParaRPr>
          </a:p>
          <a:p>
            <a:pPr marL="12700" algn="just">
              <a:lnSpc>
                <a:spcPct val="100000"/>
              </a:lnSpc>
              <a:spcBef>
                <a:spcPts val="110"/>
              </a:spcBef>
            </a:pPr>
            <a:r>
              <a:rPr lang="fr-FR" sz="1200" spc="-85" dirty="0">
                <a:ea typeface="Calibri" panose="020F0502020204030204" pitchFamily="34" charset="0"/>
                <a:cs typeface="Calibri" panose="020F0502020204030204" pitchFamily="34" charset="0"/>
              </a:rPr>
              <a:t>Nous t’implorons, Seigneur, pour tous les bénévoles qui soutiennent notre association par leur générosité et leur prière. Qu’ils soient de plus en plus nombreux à être touchés par la pauvreté et la solitude dans la rue, et dans la prostitution.</a:t>
            </a:r>
          </a:p>
          <a:p>
            <a:pPr marL="12700" algn="just">
              <a:lnSpc>
                <a:spcPct val="100000"/>
              </a:lnSpc>
              <a:spcBef>
                <a:spcPts val="110"/>
              </a:spcBef>
            </a:pPr>
            <a:r>
              <a:rPr lang="fr-FR" sz="1200" spc="-85" dirty="0"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marL="12700" algn="just">
              <a:lnSpc>
                <a:spcPct val="100000"/>
              </a:lnSpc>
              <a:spcBef>
                <a:spcPts val="110"/>
              </a:spcBef>
            </a:pPr>
            <a:r>
              <a:rPr lang="fr-FR" sz="1200" spc="-85" dirty="0">
                <a:ea typeface="Calibri" panose="020F0502020204030204" pitchFamily="34" charset="0"/>
                <a:cs typeface="Calibri" panose="020F0502020204030204" pitchFamily="34" charset="0"/>
              </a:rPr>
              <a:t>Souviens toi, Seigneur, de Sébastien parti cet été, assassiné en prison </a:t>
            </a:r>
          </a:p>
          <a:p>
            <a:pPr marL="12700" algn="just">
              <a:lnSpc>
                <a:spcPct val="100000"/>
              </a:lnSpc>
              <a:spcBef>
                <a:spcPts val="110"/>
              </a:spcBef>
            </a:pPr>
            <a:endParaRPr lang="fr-FR" sz="1200" spc="-85" dirty="0"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2700" algn="just">
              <a:lnSpc>
                <a:spcPct val="100000"/>
              </a:lnSpc>
              <a:spcBef>
                <a:spcPts val="110"/>
              </a:spcBef>
            </a:pPr>
            <a:r>
              <a:rPr lang="fr-FR" sz="1200" spc="-85" dirty="0">
                <a:ea typeface="Calibri" panose="020F0502020204030204" pitchFamily="34" charset="0"/>
                <a:cs typeface="Calibri" panose="020F0502020204030204" pitchFamily="34" charset="0"/>
              </a:rPr>
              <a:t>Seigneur, n’oublie pas  Françoise qui se retrouve à la rue une nouvelle fois.</a:t>
            </a:r>
          </a:p>
          <a:p>
            <a:pPr marL="12700" algn="just">
              <a:lnSpc>
                <a:spcPct val="100000"/>
              </a:lnSpc>
              <a:spcBef>
                <a:spcPts val="110"/>
              </a:spcBef>
            </a:pPr>
            <a:endParaRPr lang="fr-FR" sz="1200" spc="-85" dirty="0"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2700" algn="just">
              <a:lnSpc>
                <a:spcPct val="100000"/>
              </a:lnSpc>
              <a:spcBef>
                <a:spcPts val="110"/>
              </a:spcBef>
            </a:pPr>
            <a:r>
              <a:rPr lang="fr-FR" sz="1200" spc="-85" dirty="0">
                <a:ea typeface="Calibri" panose="020F0502020204030204" pitchFamily="34" charset="0"/>
                <a:cs typeface="Calibri" panose="020F0502020204030204" pitchFamily="34" charset="0"/>
              </a:rPr>
              <a:t>Seigneur, soutiens-nous pour Prisca qui nous demande de l’aider à sortir de la prostitution.</a:t>
            </a:r>
          </a:p>
          <a:p>
            <a:pPr marL="12700" algn="just">
              <a:lnSpc>
                <a:spcPct val="100000"/>
              </a:lnSpc>
              <a:spcBef>
                <a:spcPts val="110"/>
              </a:spcBef>
            </a:pPr>
            <a:endParaRPr lang="fr-FR" sz="1200" spc="-85" dirty="0"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2700" algn="just">
              <a:lnSpc>
                <a:spcPct val="100000"/>
              </a:lnSpc>
              <a:spcBef>
                <a:spcPts val="110"/>
              </a:spcBef>
            </a:pPr>
            <a:r>
              <a:rPr lang="fr-FR" sz="1200" spc="-85" dirty="0">
                <a:ea typeface="Calibri" panose="020F0502020204030204" pitchFamily="34" charset="0"/>
                <a:cs typeface="Calibri" panose="020F0502020204030204" pitchFamily="34" charset="0"/>
              </a:rPr>
              <a:t>Seigneur nous te confions Françoise, une de nos bénévoles, qui est très gravement malade.</a:t>
            </a:r>
          </a:p>
          <a:p>
            <a:pPr marL="12700" algn="just">
              <a:lnSpc>
                <a:spcPct val="100000"/>
              </a:lnSpc>
              <a:spcBef>
                <a:spcPts val="110"/>
              </a:spcBef>
            </a:pPr>
            <a:endParaRPr lang="fr-FR" sz="1200" spc="-85" dirty="0"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2700" algn="just">
              <a:lnSpc>
                <a:spcPct val="100000"/>
              </a:lnSpc>
              <a:spcBef>
                <a:spcPts val="110"/>
              </a:spcBef>
            </a:pPr>
            <a:r>
              <a:rPr lang="fr-FR" sz="1200" spc="-85" dirty="0">
                <a:ea typeface="Calibri" panose="020F0502020204030204" pitchFamily="34" charset="0"/>
                <a:cs typeface="Calibri" panose="020F0502020204030204" pitchFamily="34" charset="0"/>
              </a:rPr>
              <a:t>Seigneur, nous te confions tous les jeunes étudiants qui viennent donner de leur temps dans les services.</a:t>
            </a:r>
          </a:p>
        </p:txBody>
      </p:sp>
      <p:sp>
        <p:nvSpPr>
          <p:cNvPr id="22" name="object 22"/>
          <p:cNvSpPr txBox="1"/>
          <p:nvPr/>
        </p:nvSpPr>
        <p:spPr>
          <a:xfrm>
            <a:off x="7614267" y="6060681"/>
            <a:ext cx="54610" cy="1644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900" dirty="0">
                <a:latin typeface="Comic Sans MS"/>
                <a:cs typeface="Comic Sans MS"/>
              </a:rPr>
              <a:t>.</a:t>
            </a:r>
            <a:endParaRPr sz="900">
              <a:latin typeface="Comic Sans MS"/>
              <a:cs typeface="Comic Sans MS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292962" y="4481737"/>
            <a:ext cx="2957443" cy="292900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fr-FR" sz="1600" b="1" spc="-150" dirty="0">
              <a:solidFill>
                <a:srgbClr val="E46814"/>
              </a:solidFill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r-FR" sz="1600" b="1" spc="-150" dirty="0">
                <a:solidFill>
                  <a:srgbClr val="E46814"/>
                </a:solidFill>
                <a:latin typeface="Arial"/>
                <a:cs typeface="Arial"/>
              </a:rPr>
              <a:t>ACTION DE GRÂCE :</a:t>
            </a:r>
            <a:endParaRPr lang="fr-FR" sz="1600" b="1" spc="-85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fr-FR" b="1" spc="-85" dirty="0">
              <a:latin typeface="Comic Sans MS" panose="030F0702030302020204" pitchFamily="66" charset="0"/>
              <a:cs typeface="Arial"/>
            </a:endParaRPr>
          </a:p>
          <a:p>
            <a:pPr marL="12700" algn="just">
              <a:lnSpc>
                <a:spcPct val="100000"/>
              </a:lnSpc>
              <a:spcBef>
                <a:spcPts val="100"/>
              </a:spcBef>
            </a:pPr>
            <a:r>
              <a:rPr lang="fr-FR" sz="1200" spc="-85" dirty="0">
                <a:ea typeface="Calibri" panose="020F0502020204030204" pitchFamily="34" charset="0"/>
                <a:cs typeface="Calibri" panose="020F0502020204030204" pitchFamily="34" charset="0"/>
              </a:rPr>
              <a:t>Loué sois-tu, Seigneur, pour tous ceux  qui s’engagent à porter de l’attention aux plus pauvres des pauvres.</a:t>
            </a:r>
          </a:p>
          <a:p>
            <a:pPr marL="12700" algn="just">
              <a:lnSpc>
                <a:spcPct val="100000"/>
              </a:lnSpc>
              <a:spcBef>
                <a:spcPts val="100"/>
              </a:spcBef>
            </a:pPr>
            <a:endParaRPr lang="fr-FR" sz="1200" spc="-85" dirty="0"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2700" algn="just">
              <a:lnSpc>
                <a:spcPct val="100000"/>
              </a:lnSpc>
              <a:spcBef>
                <a:spcPts val="100"/>
              </a:spcBef>
            </a:pPr>
            <a:r>
              <a:rPr lang="fr-FR" sz="1200" spc="-85" dirty="0">
                <a:ea typeface="Calibri" panose="020F0502020204030204" pitchFamily="34" charset="0"/>
                <a:cs typeface="Calibri" panose="020F0502020204030204" pitchFamily="34" charset="0"/>
              </a:rPr>
              <a:t>Louange à Toi, Seigneur, de nous accompagner dans nos services.</a:t>
            </a:r>
          </a:p>
          <a:p>
            <a:pPr marL="12700" algn="just">
              <a:lnSpc>
                <a:spcPct val="100000"/>
              </a:lnSpc>
              <a:spcBef>
                <a:spcPts val="100"/>
              </a:spcBef>
            </a:pPr>
            <a:endParaRPr lang="fr-FR" sz="1200" spc="-85" dirty="0"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2700" algn="just">
              <a:lnSpc>
                <a:spcPct val="100000"/>
              </a:lnSpc>
              <a:spcBef>
                <a:spcPts val="100"/>
              </a:spcBef>
            </a:pPr>
            <a:r>
              <a:rPr lang="fr-FR" sz="1200" spc="-85" dirty="0">
                <a:ea typeface="Calibri" panose="020F0502020204030204" pitchFamily="34" charset="0"/>
                <a:cs typeface="Calibri" panose="020F0502020204030204" pitchFamily="34" charset="0"/>
              </a:rPr>
              <a:t>Sois loué, Seigneur, pour tous les gestes d’amitié qui  construisent la fraternité.</a:t>
            </a:r>
          </a:p>
          <a:p>
            <a:pPr marL="12700" algn="just">
              <a:lnSpc>
                <a:spcPct val="100000"/>
              </a:lnSpc>
              <a:spcBef>
                <a:spcPts val="100"/>
              </a:spcBef>
            </a:pPr>
            <a:endParaRPr lang="fr-FR" sz="1200" spc="-85" dirty="0"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2700" algn="just">
              <a:lnSpc>
                <a:spcPct val="100000"/>
              </a:lnSpc>
              <a:spcBef>
                <a:spcPts val="100"/>
              </a:spcBef>
            </a:pPr>
            <a:r>
              <a:rPr lang="fr-FR" sz="1200" spc="-85" dirty="0">
                <a:ea typeface="Calibri" panose="020F0502020204030204" pitchFamily="34" charset="0"/>
                <a:cs typeface="Calibri" panose="020F0502020204030204" pitchFamily="34" charset="0"/>
              </a:rPr>
              <a:t>Loué sois-tu Seigneur de nous envoyer inlassablement de belles personnes qui offrent leur service…</a:t>
            </a:r>
          </a:p>
        </p:txBody>
      </p:sp>
      <p:sp>
        <p:nvSpPr>
          <p:cNvPr id="17" name="object 17"/>
          <p:cNvSpPr txBox="1"/>
          <p:nvPr/>
        </p:nvSpPr>
        <p:spPr>
          <a:xfrm>
            <a:off x="463550" y="857282"/>
            <a:ext cx="1978367" cy="19351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R="5080" defTabSz="987425">
              <a:lnSpc>
                <a:spcPct val="101899"/>
              </a:lnSpc>
              <a:spcBef>
                <a:spcPts val="90"/>
              </a:spcBef>
            </a:pPr>
            <a:r>
              <a:rPr lang="fr-FR" sz="1200" spc="5" dirty="0">
                <a:cs typeface="Arial MT"/>
              </a:rPr>
              <a:t>     </a:t>
            </a:r>
            <a:r>
              <a:rPr sz="1200" spc="5" dirty="0" err="1">
                <a:cs typeface="Arial MT"/>
              </a:rPr>
              <a:t>Ici</a:t>
            </a:r>
            <a:r>
              <a:rPr sz="1200" spc="-30" dirty="0">
                <a:cs typeface="Arial MT"/>
              </a:rPr>
              <a:t> </a:t>
            </a:r>
            <a:r>
              <a:rPr sz="1200" spc="15" dirty="0">
                <a:cs typeface="Arial MT"/>
              </a:rPr>
              <a:t>commence</a:t>
            </a:r>
            <a:r>
              <a:rPr lang="fr-FR" sz="1200" spc="15" dirty="0">
                <a:cs typeface="Arial MT"/>
              </a:rPr>
              <a:t> n</a:t>
            </a:r>
            <a:r>
              <a:rPr sz="1200" spc="5" dirty="0" err="1">
                <a:cs typeface="Arial MT"/>
              </a:rPr>
              <a:t>otre</a:t>
            </a:r>
            <a:r>
              <a:rPr sz="1200" spc="5" dirty="0">
                <a:cs typeface="Arial MT"/>
              </a:rPr>
              <a:t> </a:t>
            </a:r>
            <a:r>
              <a:rPr sz="1200" spc="-420" dirty="0">
                <a:cs typeface="Arial MT"/>
              </a:rPr>
              <a:t> </a:t>
            </a:r>
            <a:r>
              <a:rPr sz="1200" spc="5" dirty="0">
                <a:cs typeface="Arial MT"/>
              </a:rPr>
              <a:t>tournée</a:t>
            </a:r>
            <a:endParaRPr sz="1200" dirty="0">
              <a:cs typeface="Arial MT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935E5148-C184-FCF9-AA59-8264627DF4B5}"/>
              </a:ext>
            </a:extLst>
          </p:cNvPr>
          <p:cNvSpPr txBox="1"/>
          <p:nvPr/>
        </p:nvSpPr>
        <p:spPr>
          <a:xfrm>
            <a:off x="7321550" y="1565235"/>
            <a:ext cx="31242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fr-FR" sz="1200" spc="-85" dirty="0"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fr-FR" dirty="0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795CD8AA-763E-A475-1150-937AC536D7C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78048" y="1673117"/>
            <a:ext cx="2965449" cy="2224087"/>
          </a:xfrm>
          <a:prstGeom prst="rect">
            <a:avLst/>
          </a:prstGeom>
        </p:spPr>
      </p:pic>
      <p:pic>
        <p:nvPicPr>
          <p:cNvPr id="6" name="Image 5" descr="Une image contenant intérieur, plafond, habits, meubles&#10;&#10;Le contenu généré par l’IA peut être incorrect.">
            <a:extLst>
              <a:ext uri="{FF2B5EF4-FFF2-40B4-BE49-F238E27FC236}">
                <a16:creationId xmlns:a16="http://schemas.microsoft.com/office/drawing/2014/main" id="{BC7C5D84-633E-5E3B-CC96-713F2B82EA7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9397" y="754122"/>
            <a:ext cx="2087897" cy="212341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  <a:reflection blurRad="6350" stA="50000" endA="300" endPos="55000" dir="5400000" sy="-100000" algn="bl" rotWithShape="0"/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1" name="Image 10" descr="Une image contenant habits, ciel, plein air, personne&#10;&#10;Le contenu généré par l’IA peut être incorrect.">
            <a:extLst>
              <a:ext uri="{FF2B5EF4-FFF2-40B4-BE49-F238E27FC236}">
                <a16:creationId xmlns:a16="http://schemas.microsoft.com/office/drawing/2014/main" id="{4FFF1B20-9AD6-EBC4-EC0D-2670D29D9D6B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7999" y="2863849"/>
            <a:ext cx="2487752" cy="2518687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perspectiveHeroicExtremeRightFacing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15" name="Image 14" descr="Une image contenant habits, personne, plein air, arbre&#10;&#10;Le contenu généré par l’IA peut être incorrect.">
            <a:extLst>
              <a:ext uri="{FF2B5EF4-FFF2-40B4-BE49-F238E27FC236}">
                <a16:creationId xmlns:a16="http://schemas.microsoft.com/office/drawing/2014/main" id="{2454E5FD-D88A-F54E-115B-29A791FCD99C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2437" y="5128247"/>
            <a:ext cx="2404017" cy="219379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001BA9FE-979E-279E-F377-55909FA697B1}"/>
              </a:ext>
            </a:extLst>
          </p:cNvPr>
          <p:cNvSpPr txBox="1"/>
          <p:nvPr/>
        </p:nvSpPr>
        <p:spPr>
          <a:xfrm>
            <a:off x="8791284" y="949118"/>
            <a:ext cx="78098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b="1" dirty="0">
                <a:solidFill>
                  <a:schemeClr val="bg1"/>
                </a:solidFill>
              </a:rPr>
              <a:t>Ciné-club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9C46394C-84DE-07E7-A327-295D220D2E5C}"/>
              </a:ext>
            </a:extLst>
          </p:cNvPr>
          <p:cNvSpPr txBox="1"/>
          <p:nvPr/>
        </p:nvSpPr>
        <p:spPr>
          <a:xfrm>
            <a:off x="8156795" y="3130392"/>
            <a:ext cx="196002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b="1" dirty="0"/>
              <a:t>Visite des toits de Fourvière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14B10612-37CD-606E-E9DC-18416E462B83}"/>
              </a:ext>
            </a:extLst>
          </p:cNvPr>
          <p:cNvSpPr txBox="1"/>
          <p:nvPr/>
        </p:nvSpPr>
        <p:spPr>
          <a:xfrm>
            <a:off x="7781905" y="5358395"/>
            <a:ext cx="20574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b="1" dirty="0">
                <a:solidFill>
                  <a:schemeClr val="bg1"/>
                </a:solidFill>
              </a:rPr>
              <a:t>Session Paray-le-Monial 2025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</TotalTime>
  <Words>780</Words>
  <Application>Microsoft Office PowerPoint</Application>
  <PresentationFormat>Personnalisé</PresentationFormat>
  <Paragraphs>78</Paragraphs>
  <Slides>2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10" baseType="lpstr">
      <vt:lpstr>Yu Gothic UI</vt:lpstr>
      <vt:lpstr>Arial</vt:lpstr>
      <vt:lpstr>Arial MT</vt:lpstr>
      <vt:lpstr>Calibri</vt:lpstr>
      <vt:lpstr>Comic Sans MS</vt:lpstr>
      <vt:lpstr>Palatino Linotype</vt:lpstr>
      <vt:lpstr>Wingdings</vt:lpstr>
      <vt:lpstr>Office Theme</vt:lpstr>
      <vt:lpstr>Octobre  2025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Décembre 2024</dc:title>
  <dc:creator>Genevieve Verny</dc:creator>
  <cp:lastModifiedBy>Armelle de TERNAY</cp:lastModifiedBy>
  <cp:revision>42</cp:revision>
  <cp:lastPrinted>2025-10-09T10:19:13Z</cp:lastPrinted>
  <dcterms:created xsi:type="dcterms:W3CDTF">2024-12-04T13:04:47Z</dcterms:created>
  <dcterms:modified xsi:type="dcterms:W3CDTF">2025-10-09T10:26:11Z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or">
    <vt:lpwstr>Google</vt:lpwstr>
  </property>
</Properties>
</file>