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4"/>
  </p:notesMasterIdLst>
  <p:sldIdLst>
    <p:sldId id="256" r:id="rId2"/>
    <p:sldId id="257" r:id="rId3"/>
  </p:sldIdLst>
  <p:sldSz cx="10680700" cy="7556500"/>
  <p:notesSz cx="9929813" cy="6799263"/>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2" pos="2160">
          <p15:clr>
            <a:srgbClr val="A4A3A4"/>
          </p15:clr>
        </p15:guide>
        <p15:guide id="3" orient="horz" pos="23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Franca Boetti" initials="FB" lastIdx="3" clrIdx="0">
    <p:extLst>
      <p:ext uri="{19B8F6BF-5375-455C-9EA6-DF929625EA0E}">
        <p15:presenceInfo xmlns:p15="http://schemas.microsoft.com/office/powerpoint/2012/main" userId="14e5ee342675e5f2"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392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5752" autoAdjust="0"/>
  </p:normalViewPr>
  <p:slideViewPr>
    <p:cSldViewPr>
      <p:cViewPr varScale="1">
        <p:scale>
          <a:sx n="82" d="100"/>
          <a:sy n="82" d="100"/>
        </p:scale>
        <p:origin x="1062" y="90"/>
      </p:cViewPr>
      <p:guideLst>
        <p:guide pos="2160"/>
        <p:guide orient="horz" pos="23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commentAuthors" Target="commentAuthors.xml"/><Relationship Id="rId4" Type="http://schemas.openxmlformats.org/officeDocument/2006/relationships/notesMaster" Target="notesMasters/notesMaster1.xml"/><Relationship Id="rId9"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1" y="1"/>
            <a:ext cx="4303712" cy="341313"/>
          </a:xfrm>
          <a:prstGeom prst="rect">
            <a:avLst/>
          </a:prstGeom>
        </p:spPr>
        <p:txBody>
          <a:bodyPr vert="horz" lIns="91435" tIns="45717" rIns="91435" bIns="45717" rtlCol="0"/>
          <a:lstStyle>
            <a:lvl1pPr algn="l">
              <a:defRPr sz="1100"/>
            </a:lvl1pPr>
          </a:lstStyle>
          <a:p>
            <a:endParaRPr lang="fr-FR"/>
          </a:p>
        </p:txBody>
      </p:sp>
      <p:sp>
        <p:nvSpPr>
          <p:cNvPr id="3" name="Espace réservé de la date 2"/>
          <p:cNvSpPr>
            <a:spLocks noGrp="1"/>
          </p:cNvSpPr>
          <p:nvPr>
            <p:ph type="dt" idx="1"/>
          </p:nvPr>
        </p:nvSpPr>
        <p:spPr>
          <a:xfrm>
            <a:off x="5624514" y="1"/>
            <a:ext cx="4303712" cy="341313"/>
          </a:xfrm>
          <a:prstGeom prst="rect">
            <a:avLst/>
          </a:prstGeom>
        </p:spPr>
        <p:txBody>
          <a:bodyPr vert="horz" lIns="91435" tIns="45717" rIns="91435" bIns="45717" rtlCol="0"/>
          <a:lstStyle>
            <a:lvl1pPr algn="r">
              <a:defRPr sz="1100"/>
            </a:lvl1pPr>
          </a:lstStyle>
          <a:p>
            <a:fld id="{9D4E6184-C46B-4914-B83C-D9A044F27C1C}" type="datetimeFigureOut">
              <a:rPr lang="fr-FR" smtClean="0"/>
              <a:t>17/12/2025</a:t>
            </a:fld>
            <a:endParaRPr lang="fr-FR"/>
          </a:p>
        </p:txBody>
      </p:sp>
      <p:sp>
        <p:nvSpPr>
          <p:cNvPr id="4" name="Espace réservé de l'image des diapositives 3"/>
          <p:cNvSpPr>
            <a:spLocks noGrp="1" noRot="1" noChangeAspect="1"/>
          </p:cNvSpPr>
          <p:nvPr>
            <p:ph type="sldImg" idx="2"/>
          </p:nvPr>
        </p:nvSpPr>
        <p:spPr>
          <a:xfrm>
            <a:off x="3343275" y="847725"/>
            <a:ext cx="3243263" cy="2295525"/>
          </a:xfrm>
          <a:prstGeom prst="rect">
            <a:avLst/>
          </a:prstGeom>
          <a:noFill/>
          <a:ln w="12700">
            <a:solidFill>
              <a:prstClr val="black"/>
            </a:solidFill>
          </a:ln>
        </p:spPr>
        <p:txBody>
          <a:bodyPr vert="horz" lIns="91435" tIns="45717" rIns="91435" bIns="45717" rtlCol="0" anchor="ctr"/>
          <a:lstStyle/>
          <a:p>
            <a:endParaRPr lang="fr-FR"/>
          </a:p>
        </p:txBody>
      </p:sp>
      <p:sp>
        <p:nvSpPr>
          <p:cNvPr id="5" name="Espace réservé des notes 4"/>
          <p:cNvSpPr>
            <a:spLocks noGrp="1"/>
          </p:cNvSpPr>
          <p:nvPr>
            <p:ph type="body" sz="quarter" idx="3"/>
          </p:nvPr>
        </p:nvSpPr>
        <p:spPr>
          <a:xfrm>
            <a:off x="993775" y="3271838"/>
            <a:ext cx="7943850" cy="2678112"/>
          </a:xfrm>
          <a:prstGeom prst="rect">
            <a:avLst/>
          </a:prstGeom>
        </p:spPr>
        <p:txBody>
          <a:bodyPr vert="horz" lIns="91435" tIns="45717" rIns="91435" bIns="45717" rtlCol="0"/>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1" y="6457951"/>
            <a:ext cx="4303712" cy="341313"/>
          </a:xfrm>
          <a:prstGeom prst="rect">
            <a:avLst/>
          </a:prstGeom>
        </p:spPr>
        <p:txBody>
          <a:bodyPr vert="horz" lIns="91435" tIns="45717" rIns="91435" bIns="45717" rtlCol="0" anchor="b"/>
          <a:lstStyle>
            <a:lvl1pPr algn="l">
              <a:defRPr sz="1100"/>
            </a:lvl1pPr>
          </a:lstStyle>
          <a:p>
            <a:endParaRPr lang="fr-FR"/>
          </a:p>
        </p:txBody>
      </p:sp>
      <p:sp>
        <p:nvSpPr>
          <p:cNvPr id="7" name="Espace réservé du numéro de diapositive 6"/>
          <p:cNvSpPr>
            <a:spLocks noGrp="1"/>
          </p:cNvSpPr>
          <p:nvPr>
            <p:ph type="sldNum" sz="quarter" idx="5"/>
          </p:nvPr>
        </p:nvSpPr>
        <p:spPr>
          <a:xfrm>
            <a:off x="5624514" y="6457951"/>
            <a:ext cx="4303712" cy="341313"/>
          </a:xfrm>
          <a:prstGeom prst="rect">
            <a:avLst/>
          </a:prstGeom>
        </p:spPr>
        <p:txBody>
          <a:bodyPr vert="horz" lIns="91435" tIns="45717" rIns="91435" bIns="45717" rtlCol="0" anchor="b"/>
          <a:lstStyle>
            <a:lvl1pPr algn="r">
              <a:defRPr sz="1100"/>
            </a:lvl1pPr>
          </a:lstStyle>
          <a:p>
            <a:fld id="{0D613E6F-ADC9-4971-A99D-5D3F6EB8911B}" type="slidenum">
              <a:rPr lang="fr-FR" smtClean="0"/>
              <a:t>‹N°›</a:t>
            </a:fld>
            <a:endParaRPr lang="fr-FR"/>
          </a:p>
        </p:txBody>
      </p:sp>
    </p:spTree>
    <p:extLst>
      <p:ext uri="{BB962C8B-B14F-4D97-AF65-F5344CB8AC3E}">
        <p14:creationId xmlns:p14="http://schemas.microsoft.com/office/powerpoint/2010/main" val="48237236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txBody>
          <a:bodyPr/>
          <a:lstStyle/>
          <a:p>
            <a:endParaRPr lang="fr-FR"/>
          </a:p>
        </p:txBody>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fld id="{0D613E6F-ADC9-4971-A99D-5D3F6EB8911B}" type="slidenum">
              <a:rPr lang="fr-FR" smtClean="0"/>
              <a:t>1</a:t>
            </a:fld>
            <a:endParaRPr lang="fr-FR"/>
          </a:p>
        </p:txBody>
      </p:sp>
    </p:spTree>
    <p:extLst>
      <p:ext uri="{BB962C8B-B14F-4D97-AF65-F5344CB8AC3E}">
        <p14:creationId xmlns:p14="http://schemas.microsoft.com/office/powerpoint/2010/main" val="214624238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801052" y="2342515"/>
            <a:ext cx="9078595" cy="1586865"/>
          </a:xfrm>
          <a:prstGeom prst="rect">
            <a:avLst/>
          </a:prstGeom>
        </p:spPr>
        <p:txBody>
          <a:bodyPr wrap="square" lIns="0" tIns="0" rIns="0" bIns="0">
            <a:spAutoFit/>
          </a:bodyPr>
          <a:lstStyle>
            <a:lvl1pPr>
              <a:defRPr/>
            </a:lvl1pPr>
          </a:lstStyle>
          <a:p>
            <a:endParaRPr/>
          </a:p>
        </p:txBody>
      </p:sp>
      <p:sp>
        <p:nvSpPr>
          <p:cNvPr id="3" name="Holder 3"/>
          <p:cNvSpPr>
            <a:spLocks noGrp="1"/>
          </p:cNvSpPr>
          <p:nvPr>
            <p:ph type="subTitle" idx="4"/>
          </p:nvPr>
        </p:nvSpPr>
        <p:spPr>
          <a:xfrm>
            <a:off x="1602105" y="4231640"/>
            <a:ext cx="7476490" cy="1889125"/>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12/17/2025</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le and Content">
    <p:bg>
      <p:bgPr>
        <a:solidFill>
          <a:schemeClr val="bg1"/>
        </a:solidFill>
        <a:effectLst/>
      </p:bgPr>
    </p:bg>
    <p:spTree>
      <p:nvGrpSpPr>
        <p:cNvPr id="1" name=""/>
        <p:cNvGrpSpPr/>
        <p:nvPr/>
      </p:nvGrpSpPr>
      <p:grpSpPr>
        <a:xfrm>
          <a:off x="0" y="0"/>
          <a:ext cx="0" cy="0"/>
          <a:chOff x="0" y="0"/>
          <a:chExt cx="0" cy="0"/>
        </a:xfrm>
      </p:grpSpPr>
      <p:pic>
        <p:nvPicPr>
          <p:cNvPr id="16" name="bg object 16"/>
          <p:cNvPicPr/>
          <p:nvPr/>
        </p:nvPicPr>
        <p:blipFill>
          <a:blip r:embed="rId2" cstate="print"/>
          <a:stretch>
            <a:fillRect/>
          </a:stretch>
        </p:blipFill>
        <p:spPr>
          <a:xfrm>
            <a:off x="4647553" y="4785124"/>
            <a:ext cx="1284804" cy="1372403"/>
          </a:xfrm>
          <a:prstGeom prst="rect">
            <a:avLst/>
          </a:prstGeom>
        </p:spPr>
      </p:pic>
      <p:pic>
        <p:nvPicPr>
          <p:cNvPr id="17" name="bg object 17"/>
          <p:cNvPicPr/>
          <p:nvPr/>
        </p:nvPicPr>
        <p:blipFill>
          <a:blip r:embed="rId3" cstate="print"/>
          <a:stretch>
            <a:fillRect/>
          </a:stretch>
        </p:blipFill>
        <p:spPr>
          <a:xfrm>
            <a:off x="8276684" y="154649"/>
            <a:ext cx="1381093" cy="460024"/>
          </a:xfrm>
          <a:prstGeom prst="rect">
            <a:avLst/>
          </a:prstGeom>
        </p:spPr>
      </p:pic>
      <p:sp>
        <p:nvSpPr>
          <p:cNvPr id="2" name="Holder 2"/>
          <p:cNvSpPr>
            <a:spLocks noGrp="1"/>
          </p:cNvSpPr>
          <p:nvPr>
            <p:ph type="title"/>
          </p:nvPr>
        </p:nvSpPr>
        <p:spPr/>
        <p:txBody>
          <a:bodyPr lIns="0" tIns="0" rIns="0" bIns="0"/>
          <a:lstStyle>
            <a:lvl1pPr>
              <a:defRPr sz="1200" b="1" i="0">
                <a:solidFill>
                  <a:schemeClr val="tx1"/>
                </a:solidFill>
                <a:latin typeface="Arial"/>
                <a:cs typeface="Arial"/>
              </a:defRPr>
            </a:lvl1pPr>
          </a:lstStyle>
          <a:p>
            <a:endParaRPr/>
          </a:p>
        </p:txBody>
      </p:sp>
      <p:sp>
        <p:nvSpPr>
          <p:cNvPr id="3" name="Holder 3"/>
          <p:cNvSpPr>
            <a:spLocks noGrp="1"/>
          </p:cNvSpPr>
          <p:nvPr>
            <p:ph type="body" idx="1"/>
          </p:nvPr>
        </p:nvSpPr>
        <p:spPr/>
        <p:txBody>
          <a:bodyPr lIns="0" tIns="0" rIns="0" bIns="0"/>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12/17/2025</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1200" b="1" i="0">
                <a:solidFill>
                  <a:schemeClr val="tx1"/>
                </a:solidFill>
                <a:latin typeface="Arial"/>
                <a:cs typeface="Arial"/>
              </a:defRPr>
            </a:lvl1pPr>
          </a:lstStyle>
          <a:p>
            <a:endParaRPr/>
          </a:p>
        </p:txBody>
      </p:sp>
      <p:sp>
        <p:nvSpPr>
          <p:cNvPr id="3" name="Holder 3"/>
          <p:cNvSpPr>
            <a:spLocks noGrp="1"/>
          </p:cNvSpPr>
          <p:nvPr>
            <p:ph sz="half" idx="2"/>
          </p:nvPr>
        </p:nvSpPr>
        <p:spPr>
          <a:xfrm>
            <a:off x="534035" y="1737995"/>
            <a:ext cx="4646104" cy="4987290"/>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5500560" y="1737995"/>
            <a:ext cx="4646104" cy="4987290"/>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12/17/2025</a:t>
            </a:fld>
            <a:endParaRPr lang="en-US"/>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1200" b="1" i="0">
                <a:solidFill>
                  <a:schemeClr val="tx1"/>
                </a:solidFill>
                <a:latin typeface="Arial"/>
                <a:cs typeface="Arial"/>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12/17/2025</a:t>
            </a:fld>
            <a:endParaRPr lang="en-US"/>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obj" preserve="1">
  <p:cSld name="Blank">
    <p:bg>
      <p:bgPr>
        <a:solidFill>
          <a:schemeClr val="bg1"/>
        </a:solidFill>
        <a:effectLst/>
      </p:bgPr>
    </p:bg>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12/17/2025</a:t>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a:t>
            </a:fld>
            <a:endParaRPr/>
          </a:p>
        </p:txBody>
      </p:sp>
    </p:spTree>
  </p:cSld>
  <p:clrMapOvr>
    <a:masterClrMapping/>
  </p:clrMapOvr>
  <p:extLst>
    <p:ext uri="{DCECCB84-F9BA-43D5-87BE-67443E8EF086}">
      <p15:sldGuideLst xmlns:p15="http://schemas.microsoft.com/office/powerpoint/2012/main">
        <p15:guide id="1" orient="horz" pos="2380" userDrawn="1">
          <p15:clr>
            <a:srgbClr val="FBAE40"/>
          </p15:clr>
        </p15:guide>
        <p15:guide id="2" pos="3364" userDrawn="1">
          <p15:clr>
            <a:srgbClr val="FBAE40"/>
          </p15:clr>
        </p15:guide>
      </p15:sldGuideLst>
    </p:ext>
  </p:extLst>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older 2"/>
          <p:cNvSpPr>
            <a:spLocks noGrp="1"/>
          </p:cNvSpPr>
          <p:nvPr>
            <p:ph type="title"/>
          </p:nvPr>
        </p:nvSpPr>
        <p:spPr>
          <a:xfrm>
            <a:off x="1043884" y="626574"/>
            <a:ext cx="8592930" cy="269240"/>
          </a:xfrm>
          <a:prstGeom prst="rect">
            <a:avLst/>
          </a:prstGeom>
        </p:spPr>
        <p:txBody>
          <a:bodyPr wrap="square" lIns="0" tIns="0" rIns="0" bIns="0">
            <a:spAutoFit/>
          </a:bodyPr>
          <a:lstStyle>
            <a:lvl1pPr>
              <a:defRPr sz="1200" b="1" i="0">
                <a:solidFill>
                  <a:schemeClr val="tx1"/>
                </a:solidFill>
                <a:latin typeface="Arial"/>
                <a:cs typeface="Arial"/>
              </a:defRPr>
            </a:lvl1pPr>
          </a:lstStyle>
          <a:p>
            <a:endParaRPr/>
          </a:p>
        </p:txBody>
      </p:sp>
      <p:sp>
        <p:nvSpPr>
          <p:cNvPr id="3" name="Holder 3"/>
          <p:cNvSpPr>
            <a:spLocks noGrp="1"/>
          </p:cNvSpPr>
          <p:nvPr>
            <p:ph type="body" idx="1"/>
          </p:nvPr>
        </p:nvSpPr>
        <p:spPr>
          <a:xfrm>
            <a:off x="534035" y="1737995"/>
            <a:ext cx="9612630" cy="4987290"/>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a:xfrm>
            <a:off x="3631438" y="7027545"/>
            <a:ext cx="3417824" cy="377825"/>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534035" y="7027545"/>
            <a:ext cx="2456561" cy="377825"/>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12/17/2025</a:t>
            </a:fld>
            <a:endParaRPr lang="en-US"/>
          </a:p>
        </p:txBody>
      </p:sp>
      <p:sp>
        <p:nvSpPr>
          <p:cNvPr id="6" name="Holder 6"/>
          <p:cNvSpPr>
            <a:spLocks noGrp="1"/>
          </p:cNvSpPr>
          <p:nvPr>
            <p:ph type="sldNum" sz="quarter" idx="7"/>
          </p:nvPr>
        </p:nvSpPr>
        <p:spPr>
          <a:xfrm>
            <a:off x="7690104" y="7027545"/>
            <a:ext cx="2456561" cy="377825"/>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t>‹N°›</a:t>
            </a:fld>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2.jpg"/></Relationships>
</file>

<file path=ppt/slides/_rels/slide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jpeg"/><Relationship Id="rId1" Type="http://schemas.openxmlformats.org/officeDocument/2006/relationships/slideLayout" Target="../slideLayouts/slideLayout5.xml"/><Relationship Id="rId6" Type="http://schemas.openxmlformats.org/officeDocument/2006/relationships/image" Target="../media/image8.jpeg"/><Relationship Id="rId5" Type="http://schemas.openxmlformats.org/officeDocument/2006/relationships/image" Target="../media/image7.jpeg"/><Relationship Id="rId4" Type="http://schemas.openxmlformats.org/officeDocument/2006/relationships/image" Target="../media/image6.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p:nvPr/>
        </p:nvSpPr>
        <p:spPr>
          <a:xfrm>
            <a:off x="4425950" y="6458126"/>
            <a:ext cx="1725295" cy="685800"/>
          </a:xfrm>
          <a:prstGeom prst="rect">
            <a:avLst/>
          </a:prstGeom>
        </p:spPr>
        <p:txBody>
          <a:bodyPr vert="horz" wrap="square" lIns="0" tIns="12700" rIns="0" bIns="0" rtlCol="0">
            <a:spAutoFit/>
          </a:bodyPr>
          <a:lstStyle/>
          <a:p>
            <a:pPr marL="261620" marR="252095" indent="-1270" algn="ctr">
              <a:lnSpc>
                <a:spcPct val="108300"/>
              </a:lnSpc>
              <a:spcBef>
                <a:spcPts val="100"/>
              </a:spcBef>
            </a:pPr>
            <a:r>
              <a:rPr sz="1000" b="1" spc="-100" dirty="0">
                <a:latin typeface="+mj-lt"/>
                <a:cs typeface="Arial"/>
              </a:rPr>
              <a:t>Sièg</a:t>
            </a:r>
            <a:r>
              <a:rPr sz="1000" b="1" spc="-105" dirty="0">
                <a:latin typeface="+mj-lt"/>
                <a:cs typeface="Arial"/>
              </a:rPr>
              <a:t>e</a:t>
            </a:r>
            <a:r>
              <a:rPr sz="1000" b="1" spc="-55" dirty="0">
                <a:latin typeface="+mj-lt"/>
                <a:cs typeface="Arial"/>
              </a:rPr>
              <a:t> </a:t>
            </a:r>
            <a:r>
              <a:rPr sz="1000" b="1" spc="-114" dirty="0">
                <a:latin typeface="+mj-lt"/>
                <a:cs typeface="Arial"/>
              </a:rPr>
              <a:t>d</a:t>
            </a:r>
            <a:r>
              <a:rPr sz="1000" b="1" spc="-105" dirty="0">
                <a:latin typeface="+mj-lt"/>
                <a:cs typeface="Arial"/>
              </a:rPr>
              <a:t>e</a:t>
            </a:r>
            <a:r>
              <a:rPr sz="1000" b="1" spc="-55" dirty="0">
                <a:latin typeface="+mj-lt"/>
                <a:cs typeface="Arial"/>
              </a:rPr>
              <a:t> </a:t>
            </a:r>
            <a:r>
              <a:rPr sz="1000" b="1" spc="-90" dirty="0">
                <a:latin typeface="+mj-lt"/>
                <a:cs typeface="Arial"/>
              </a:rPr>
              <a:t>l’associatio</a:t>
            </a:r>
            <a:r>
              <a:rPr sz="1000" b="1" spc="-110" dirty="0">
                <a:latin typeface="+mj-lt"/>
                <a:cs typeface="Arial"/>
              </a:rPr>
              <a:t>n</a:t>
            </a:r>
            <a:r>
              <a:rPr sz="1000" b="1" spc="-50" dirty="0">
                <a:latin typeface="+mj-lt"/>
                <a:cs typeface="Arial"/>
              </a:rPr>
              <a:t> </a:t>
            </a:r>
            <a:r>
              <a:rPr sz="1000" b="1" spc="-55" dirty="0">
                <a:latin typeface="+mj-lt"/>
                <a:cs typeface="Arial"/>
              </a:rPr>
              <a:t>:  </a:t>
            </a:r>
            <a:r>
              <a:rPr sz="1000" b="1" spc="-130" dirty="0">
                <a:latin typeface="+mj-lt"/>
                <a:cs typeface="Arial"/>
              </a:rPr>
              <a:t>Au</a:t>
            </a:r>
            <a:r>
              <a:rPr sz="1000" b="1" spc="-105" dirty="0">
                <a:latin typeface="+mj-lt"/>
                <a:cs typeface="Arial"/>
              </a:rPr>
              <a:t>x</a:t>
            </a:r>
            <a:r>
              <a:rPr sz="1000" b="1" spc="-55" dirty="0">
                <a:latin typeface="+mj-lt"/>
                <a:cs typeface="Arial"/>
              </a:rPr>
              <a:t> </a:t>
            </a:r>
            <a:r>
              <a:rPr sz="1000" b="1" spc="-90" dirty="0">
                <a:latin typeface="+mj-lt"/>
                <a:cs typeface="Arial"/>
              </a:rPr>
              <a:t>captifs</a:t>
            </a:r>
            <a:r>
              <a:rPr sz="1000" b="1" spc="-50" dirty="0">
                <a:latin typeface="+mj-lt"/>
                <a:cs typeface="Arial"/>
              </a:rPr>
              <a:t>, </a:t>
            </a:r>
            <a:r>
              <a:rPr sz="1000" b="1" spc="-55" dirty="0">
                <a:latin typeface="+mj-lt"/>
                <a:cs typeface="Arial"/>
              </a:rPr>
              <a:t>l</a:t>
            </a:r>
            <a:r>
              <a:rPr sz="1000" b="1" spc="-100" dirty="0">
                <a:latin typeface="+mj-lt"/>
                <a:cs typeface="Arial"/>
              </a:rPr>
              <a:t>a</a:t>
            </a:r>
            <a:r>
              <a:rPr sz="1000" b="1" spc="-50" dirty="0">
                <a:latin typeface="+mj-lt"/>
                <a:cs typeface="Arial"/>
              </a:rPr>
              <a:t> </a:t>
            </a:r>
            <a:r>
              <a:rPr sz="1000" b="1" spc="-85" dirty="0">
                <a:latin typeface="+mj-lt"/>
                <a:cs typeface="Arial"/>
              </a:rPr>
              <a:t>libération</a:t>
            </a:r>
            <a:endParaRPr sz="1000" dirty="0">
              <a:latin typeface="+mj-lt"/>
              <a:cs typeface="Arial"/>
            </a:endParaRPr>
          </a:p>
          <a:p>
            <a:pPr algn="ctr">
              <a:lnSpc>
                <a:spcPct val="100000"/>
              </a:lnSpc>
              <a:spcBef>
                <a:spcPts val="100"/>
              </a:spcBef>
            </a:pPr>
            <a:r>
              <a:rPr sz="1000" b="1" spc="-105" dirty="0">
                <a:latin typeface="+mj-lt"/>
                <a:cs typeface="Arial"/>
              </a:rPr>
              <a:t>33</a:t>
            </a:r>
            <a:r>
              <a:rPr sz="1000" b="1" spc="-50" dirty="0">
                <a:latin typeface="+mj-lt"/>
                <a:cs typeface="Arial"/>
              </a:rPr>
              <a:t>, </a:t>
            </a:r>
            <a:r>
              <a:rPr sz="1000" b="1" spc="-110" dirty="0">
                <a:latin typeface="+mj-lt"/>
                <a:cs typeface="Arial"/>
              </a:rPr>
              <a:t>avenu</a:t>
            </a:r>
            <a:r>
              <a:rPr sz="1000" b="1" spc="-105" dirty="0">
                <a:latin typeface="+mj-lt"/>
                <a:cs typeface="Arial"/>
              </a:rPr>
              <a:t>e</a:t>
            </a:r>
            <a:r>
              <a:rPr sz="1000" b="1" spc="-50" dirty="0">
                <a:latin typeface="+mj-lt"/>
                <a:cs typeface="Arial"/>
              </a:rPr>
              <a:t> </a:t>
            </a:r>
            <a:r>
              <a:rPr sz="1000" b="1" spc="-105" dirty="0">
                <a:latin typeface="+mj-lt"/>
                <a:cs typeface="Arial"/>
              </a:rPr>
              <a:t>Parmentie</a:t>
            </a:r>
            <a:r>
              <a:rPr sz="1000" b="1" spc="-75" dirty="0">
                <a:latin typeface="+mj-lt"/>
                <a:cs typeface="Arial"/>
              </a:rPr>
              <a:t>r</a:t>
            </a:r>
            <a:r>
              <a:rPr sz="1000" b="1" spc="-55" dirty="0">
                <a:latin typeface="+mj-lt"/>
                <a:cs typeface="Arial"/>
              </a:rPr>
              <a:t> </a:t>
            </a:r>
            <a:r>
              <a:rPr sz="1000" b="1" spc="-110" dirty="0">
                <a:latin typeface="+mj-lt"/>
                <a:cs typeface="Arial"/>
              </a:rPr>
              <a:t>750</a:t>
            </a:r>
            <a:r>
              <a:rPr sz="1000" b="1" spc="-150" dirty="0">
                <a:latin typeface="+mj-lt"/>
                <a:cs typeface="Arial"/>
              </a:rPr>
              <a:t>1</a:t>
            </a:r>
            <a:r>
              <a:rPr sz="1000" b="1" spc="-105" dirty="0">
                <a:latin typeface="+mj-lt"/>
                <a:cs typeface="Arial"/>
              </a:rPr>
              <a:t>1</a:t>
            </a:r>
            <a:r>
              <a:rPr sz="1000" b="1" spc="-50" dirty="0">
                <a:latin typeface="+mj-lt"/>
                <a:cs typeface="Arial"/>
              </a:rPr>
              <a:t> </a:t>
            </a:r>
            <a:r>
              <a:rPr sz="1000" b="1" spc="-95" dirty="0">
                <a:latin typeface="+mj-lt"/>
                <a:cs typeface="Arial"/>
              </a:rPr>
              <a:t>Paris</a:t>
            </a:r>
            <a:endParaRPr sz="1000" dirty="0">
              <a:latin typeface="+mj-lt"/>
              <a:cs typeface="Arial"/>
            </a:endParaRPr>
          </a:p>
          <a:p>
            <a:pPr marL="1905" algn="ctr">
              <a:lnSpc>
                <a:spcPct val="100000"/>
              </a:lnSpc>
              <a:spcBef>
                <a:spcPts val="100"/>
              </a:spcBef>
            </a:pPr>
            <a:r>
              <a:rPr sz="1000" b="1" spc="-175" dirty="0">
                <a:latin typeface="+mj-lt"/>
                <a:cs typeface="Arial"/>
              </a:rPr>
              <a:t>T</a:t>
            </a:r>
            <a:r>
              <a:rPr sz="1000" b="1" spc="-80" dirty="0">
                <a:latin typeface="+mj-lt"/>
                <a:cs typeface="Arial"/>
              </a:rPr>
              <a:t>el</a:t>
            </a:r>
            <a:r>
              <a:rPr sz="1000" b="1" spc="-60" dirty="0">
                <a:latin typeface="+mj-lt"/>
                <a:cs typeface="Arial"/>
              </a:rPr>
              <a:t>:</a:t>
            </a:r>
            <a:r>
              <a:rPr sz="1000" b="1" spc="-50" dirty="0">
                <a:latin typeface="+mj-lt"/>
                <a:cs typeface="Arial"/>
              </a:rPr>
              <a:t> </a:t>
            </a:r>
            <a:r>
              <a:rPr sz="1000" b="1" spc="-110" dirty="0">
                <a:latin typeface="+mj-lt"/>
                <a:cs typeface="Arial"/>
              </a:rPr>
              <a:t>0</a:t>
            </a:r>
            <a:r>
              <a:rPr sz="1000" b="1" spc="-105" dirty="0">
                <a:latin typeface="+mj-lt"/>
                <a:cs typeface="Arial"/>
              </a:rPr>
              <a:t>1</a:t>
            </a:r>
            <a:r>
              <a:rPr sz="1000" b="1" spc="-50" dirty="0">
                <a:latin typeface="+mj-lt"/>
                <a:cs typeface="Arial"/>
              </a:rPr>
              <a:t> </a:t>
            </a:r>
            <a:r>
              <a:rPr sz="1000" b="1" spc="-110" dirty="0">
                <a:latin typeface="+mj-lt"/>
                <a:cs typeface="Arial"/>
              </a:rPr>
              <a:t>4</a:t>
            </a:r>
            <a:r>
              <a:rPr sz="1000" b="1" spc="-105" dirty="0">
                <a:latin typeface="+mj-lt"/>
                <a:cs typeface="Arial"/>
              </a:rPr>
              <a:t>9</a:t>
            </a:r>
            <a:r>
              <a:rPr sz="1000" b="1" spc="-50" dirty="0">
                <a:latin typeface="+mj-lt"/>
                <a:cs typeface="Arial"/>
              </a:rPr>
              <a:t> </a:t>
            </a:r>
            <a:r>
              <a:rPr sz="1000" b="1" spc="-110" dirty="0">
                <a:latin typeface="+mj-lt"/>
                <a:cs typeface="Arial"/>
              </a:rPr>
              <a:t>2</a:t>
            </a:r>
            <a:r>
              <a:rPr sz="1000" b="1" spc="-105" dirty="0">
                <a:latin typeface="+mj-lt"/>
                <a:cs typeface="Arial"/>
              </a:rPr>
              <a:t>3</a:t>
            </a:r>
            <a:r>
              <a:rPr sz="1000" b="1" spc="-50" dirty="0">
                <a:latin typeface="+mj-lt"/>
                <a:cs typeface="Arial"/>
              </a:rPr>
              <a:t> </a:t>
            </a:r>
            <a:r>
              <a:rPr sz="1000" b="1" spc="-110" dirty="0">
                <a:latin typeface="+mj-lt"/>
                <a:cs typeface="Arial"/>
              </a:rPr>
              <a:t>8</a:t>
            </a:r>
            <a:r>
              <a:rPr sz="1000" b="1" spc="-105" dirty="0">
                <a:latin typeface="+mj-lt"/>
                <a:cs typeface="Arial"/>
              </a:rPr>
              <a:t>9</a:t>
            </a:r>
            <a:r>
              <a:rPr sz="1000" b="1" spc="-50" dirty="0">
                <a:latin typeface="+mj-lt"/>
                <a:cs typeface="Arial"/>
              </a:rPr>
              <a:t> </a:t>
            </a:r>
            <a:r>
              <a:rPr sz="1000" b="1" spc="-110" dirty="0">
                <a:latin typeface="+mj-lt"/>
                <a:cs typeface="Arial"/>
              </a:rPr>
              <a:t>90</a:t>
            </a:r>
            <a:endParaRPr sz="1000" dirty="0">
              <a:latin typeface="+mj-lt"/>
              <a:cs typeface="Arial"/>
            </a:endParaRPr>
          </a:p>
        </p:txBody>
      </p:sp>
      <p:sp>
        <p:nvSpPr>
          <p:cNvPr id="4" name="object 4"/>
          <p:cNvSpPr txBox="1"/>
          <p:nvPr/>
        </p:nvSpPr>
        <p:spPr>
          <a:xfrm>
            <a:off x="82550" y="154649"/>
            <a:ext cx="3173730" cy="339837"/>
          </a:xfrm>
          <a:prstGeom prst="rect">
            <a:avLst/>
          </a:prstGeom>
          <a:solidFill>
            <a:srgbClr val="F39200"/>
          </a:solidFill>
          <a:ln w="12699">
            <a:solidFill>
              <a:srgbClr val="FF8D00"/>
            </a:solidFill>
          </a:ln>
        </p:spPr>
        <p:txBody>
          <a:bodyPr vert="horz" wrap="square" lIns="0" tIns="107950" rIns="0" bIns="0" rtlCol="0">
            <a:spAutoFit/>
          </a:bodyPr>
          <a:lstStyle/>
          <a:p>
            <a:pPr marL="85725">
              <a:lnSpc>
                <a:spcPct val="100000"/>
              </a:lnSpc>
              <a:spcBef>
                <a:spcPts val="850"/>
              </a:spcBef>
            </a:pPr>
            <a:r>
              <a:rPr sz="1500" spc="-195" dirty="0">
                <a:latin typeface="Arial MT"/>
                <a:cs typeface="Arial MT"/>
              </a:rPr>
              <a:t>ANTENN</a:t>
            </a:r>
            <a:r>
              <a:rPr sz="1500" spc="-185" dirty="0">
                <a:latin typeface="Arial MT"/>
                <a:cs typeface="Arial MT"/>
              </a:rPr>
              <a:t>E</a:t>
            </a:r>
            <a:r>
              <a:rPr sz="1500" spc="-80" dirty="0">
                <a:latin typeface="Arial MT"/>
                <a:cs typeface="Arial MT"/>
              </a:rPr>
              <a:t> </a:t>
            </a:r>
            <a:r>
              <a:rPr sz="1500" spc="-204" dirty="0">
                <a:latin typeface="Arial MT"/>
                <a:cs typeface="Arial MT"/>
              </a:rPr>
              <a:t>D</a:t>
            </a:r>
            <a:r>
              <a:rPr sz="1500" spc="-185" dirty="0">
                <a:latin typeface="Arial MT"/>
                <a:cs typeface="Arial MT"/>
              </a:rPr>
              <a:t>E</a:t>
            </a:r>
            <a:r>
              <a:rPr sz="1500" dirty="0">
                <a:latin typeface="Arial MT"/>
                <a:cs typeface="Arial MT"/>
              </a:rPr>
              <a:t> </a:t>
            </a:r>
            <a:r>
              <a:rPr sz="1500" spc="-155" dirty="0">
                <a:latin typeface="Arial MT"/>
                <a:cs typeface="Arial MT"/>
              </a:rPr>
              <a:t> </a:t>
            </a:r>
            <a:r>
              <a:rPr sz="1500" spc="-250" dirty="0">
                <a:latin typeface="Arial MT"/>
                <a:cs typeface="Arial MT"/>
              </a:rPr>
              <a:t>L</a:t>
            </a:r>
            <a:r>
              <a:rPr sz="1500" spc="-200" dirty="0">
                <a:latin typeface="Arial MT"/>
                <a:cs typeface="Arial MT"/>
              </a:rPr>
              <a:t>YO</a:t>
            </a:r>
            <a:r>
              <a:rPr sz="1500" spc="-195" dirty="0">
                <a:latin typeface="Arial MT"/>
                <a:cs typeface="Arial MT"/>
              </a:rPr>
              <a:t>N</a:t>
            </a:r>
            <a:r>
              <a:rPr sz="1500" spc="-80" dirty="0">
                <a:latin typeface="Arial MT"/>
                <a:cs typeface="Arial MT"/>
              </a:rPr>
              <a:t> </a:t>
            </a:r>
            <a:r>
              <a:rPr lang="fr-FR" sz="1500" spc="-155" dirty="0">
                <a:latin typeface="Arial MT"/>
                <a:cs typeface="Arial MT"/>
              </a:rPr>
              <a:t>-</a:t>
            </a:r>
            <a:r>
              <a:rPr sz="1500" spc="-185" dirty="0">
                <a:latin typeface="Arial MT"/>
                <a:cs typeface="Arial MT"/>
              </a:rPr>
              <a:t>S</a:t>
            </a:r>
            <a:r>
              <a:rPr lang="fr-FR" sz="1500" spc="-185" dirty="0" err="1">
                <a:latin typeface="Arial MT"/>
                <a:cs typeface="Arial MT"/>
              </a:rPr>
              <a:t>ain</a:t>
            </a:r>
            <a:r>
              <a:rPr sz="1500" spc="-75" dirty="0">
                <a:latin typeface="Arial MT"/>
                <a:cs typeface="Arial MT"/>
              </a:rPr>
              <a:t>t</a:t>
            </a:r>
            <a:r>
              <a:rPr lang="fr-FR" sz="1500" spc="-75" dirty="0">
                <a:latin typeface="Arial MT"/>
                <a:cs typeface="Arial MT"/>
              </a:rPr>
              <a:t>-</a:t>
            </a:r>
            <a:r>
              <a:rPr sz="1500" spc="-125" dirty="0">
                <a:latin typeface="Arial MT"/>
                <a:cs typeface="Arial MT"/>
              </a:rPr>
              <a:t>Nizier</a:t>
            </a:r>
            <a:endParaRPr sz="1500" dirty="0">
              <a:latin typeface="Arial MT"/>
              <a:cs typeface="Arial MT"/>
            </a:endParaRPr>
          </a:p>
        </p:txBody>
      </p:sp>
      <p:sp>
        <p:nvSpPr>
          <p:cNvPr id="5" name="object 5"/>
          <p:cNvSpPr txBox="1"/>
          <p:nvPr/>
        </p:nvSpPr>
        <p:spPr>
          <a:xfrm>
            <a:off x="3701732" y="229586"/>
            <a:ext cx="3173730" cy="1444626"/>
          </a:xfrm>
          <a:prstGeom prst="rect">
            <a:avLst/>
          </a:prstGeom>
        </p:spPr>
        <p:txBody>
          <a:bodyPr vert="horz" wrap="square" lIns="0" tIns="79375" rIns="0" bIns="0" rtlCol="0">
            <a:spAutoFit/>
          </a:bodyPr>
          <a:lstStyle/>
          <a:p>
            <a:pPr marL="12700">
              <a:lnSpc>
                <a:spcPct val="100000"/>
              </a:lnSpc>
              <a:spcBef>
                <a:spcPts val="625"/>
              </a:spcBef>
            </a:pPr>
            <a:r>
              <a:rPr sz="1400" b="1" u="sng" spc="-185" dirty="0">
                <a:solidFill>
                  <a:srgbClr val="F39200"/>
                </a:solidFill>
                <a:latin typeface="Arial"/>
                <a:cs typeface="Arial"/>
              </a:rPr>
              <a:t>PRESENTATION</a:t>
            </a:r>
            <a:r>
              <a:rPr lang="fr-FR" sz="1400" b="1" u="sng" spc="-185" dirty="0">
                <a:solidFill>
                  <a:srgbClr val="F39200"/>
                </a:solidFill>
                <a:latin typeface="Arial"/>
                <a:cs typeface="Arial"/>
              </a:rPr>
              <a:t>  DE  L’ANTENNE</a:t>
            </a:r>
          </a:p>
          <a:p>
            <a:pPr marL="12700">
              <a:lnSpc>
                <a:spcPct val="100000"/>
              </a:lnSpc>
              <a:spcBef>
                <a:spcPts val="625"/>
              </a:spcBef>
            </a:pPr>
            <a:endParaRPr sz="800" u="sng" dirty="0">
              <a:latin typeface="Calibri"/>
              <a:cs typeface="Calibri"/>
            </a:endParaRPr>
          </a:p>
          <a:p>
            <a:pPr marL="12700" marR="10795" algn="just">
              <a:lnSpc>
                <a:spcPct val="100000"/>
              </a:lnSpc>
              <a:spcBef>
                <a:spcPts val="200"/>
              </a:spcBef>
            </a:pPr>
            <a:r>
              <a:rPr lang="fr-FR" sz="1200" spc="-5" dirty="0">
                <a:latin typeface="Calibri"/>
                <a:cs typeface="Calibri"/>
              </a:rPr>
              <a:t>Nous avons la joie d’accueillir au sein de</a:t>
            </a:r>
            <a:r>
              <a:rPr sz="1200" spc="-5" dirty="0">
                <a:latin typeface="Calibri"/>
                <a:cs typeface="Calibri"/>
              </a:rPr>
              <a:t> </a:t>
            </a:r>
            <a:r>
              <a:rPr sz="1200" spc="-10" dirty="0" err="1">
                <a:latin typeface="Calibri"/>
                <a:cs typeface="Calibri"/>
              </a:rPr>
              <a:t>l’association</a:t>
            </a:r>
            <a:r>
              <a:rPr sz="1200" spc="225" dirty="0">
                <a:latin typeface="Calibri"/>
                <a:cs typeface="Calibri"/>
              </a:rPr>
              <a:t> </a:t>
            </a:r>
            <a:r>
              <a:rPr lang="fr-FR" sz="1200" spc="225" dirty="0">
                <a:latin typeface="Calibri"/>
                <a:cs typeface="Calibri"/>
              </a:rPr>
              <a:t>"</a:t>
            </a:r>
            <a:r>
              <a:rPr sz="1200" spc="-5" dirty="0">
                <a:latin typeface="Calibri"/>
                <a:cs typeface="Calibri"/>
              </a:rPr>
              <a:t>Aux </a:t>
            </a:r>
            <a:r>
              <a:rPr lang="fr-FR" sz="1200" spc="-10" dirty="0">
                <a:latin typeface="Calibri"/>
                <a:cs typeface="Calibri"/>
              </a:rPr>
              <a:t>c</a:t>
            </a:r>
            <a:r>
              <a:rPr sz="1200" spc="-10" dirty="0" err="1">
                <a:latin typeface="Calibri"/>
                <a:cs typeface="Calibri"/>
              </a:rPr>
              <a:t>aptifs</a:t>
            </a:r>
            <a:r>
              <a:rPr lang="fr-FR" sz="1200" spc="-10" dirty="0">
                <a:latin typeface="Calibri"/>
                <a:cs typeface="Calibri"/>
              </a:rPr>
              <a:t>,</a:t>
            </a:r>
            <a:r>
              <a:rPr sz="1200" spc="229" dirty="0">
                <a:latin typeface="Calibri"/>
                <a:cs typeface="Calibri"/>
              </a:rPr>
              <a:t> </a:t>
            </a:r>
            <a:r>
              <a:rPr sz="1200" spc="-5" dirty="0">
                <a:latin typeface="Calibri"/>
                <a:cs typeface="Calibri"/>
              </a:rPr>
              <a:t>la </a:t>
            </a:r>
            <a:r>
              <a:rPr sz="1200" spc="-10" dirty="0" err="1">
                <a:latin typeface="Calibri"/>
                <a:cs typeface="Calibri"/>
              </a:rPr>
              <a:t>libération</a:t>
            </a:r>
            <a:r>
              <a:rPr lang="fr-FR" sz="1200" spc="-10" dirty="0">
                <a:latin typeface="Calibri"/>
                <a:cs typeface="Calibri"/>
              </a:rPr>
              <a:t>" </a:t>
            </a:r>
            <a:r>
              <a:rPr lang="fr-FR" sz="1200" spc="-5" dirty="0">
                <a:latin typeface="Calibri"/>
                <a:cs typeface="Calibri"/>
              </a:rPr>
              <a:t> de plus en plus de</a:t>
            </a:r>
            <a:r>
              <a:rPr sz="1200" spc="-5" dirty="0">
                <a:latin typeface="Calibri"/>
                <a:cs typeface="Calibri"/>
              </a:rPr>
              <a:t> </a:t>
            </a:r>
            <a:r>
              <a:rPr sz="1200" spc="-10" dirty="0" err="1">
                <a:latin typeface="Calibri"/>
                <a:cs typeface="Calibri"/>
              </a:rPr>
              <a:t>bénévoles</a:t>
            </a:r>
            <a:r>
              <a:rPr lang="fr-FR" sz="1200" spc="-10" dirty="0">
                <a:latin typeface="Calibri"/>
                <a:cs typeface="Calibri"/>
              </a:rPr>
              <a:t> qui</a:t>
            </a:r>
            <a:r>
              <a:rPr sz="1200" spc="-10" dirty="0">
                <a:latin typeface="Calibri"/>
                <a:cs typeface="Calibri"/>
              </a:rPr>
              <a:t> </a:t>
            </a:r>
            <a:r>
              <a:rPr sz="1200" spc="-15" dirty="0" err="1">
                <a:latin typeface="Calibri"/>
                <a:cs typeface="Calibri"/>
              </a:rPr>
              <a:t>s’engagent</a:t>
            </a:r>
            <a:r>
              <a:rPr sz="1200" spc="-15" dirty="0">
                <a:latin typeface="Calibri"/>
                <a:cs typeface="Calibri"/>
              </a:rPr>
              <a:t> </a:t>
            </a:r>
            <a:r>
              <a:rPr sz="1200" spc="-5" dirty="0">
                <a:latin typeface="Calibri"/>
                <a:cs typeface="Calibri"/>
              </a:rPr>
              <a:t>pour </a:t>
            </a:r>
            <a:r>
              <a:rPr sz="1200" spc="-10" dirty="0">
                <a:latin typeface="Calibri"/>
                <a:cs typeface="Calibri"/>
              </a:rPr>
              <a:t>rendre </a:t>
            </a:r>
            <a:r>
              <a:rPr sz="1200" spc="-5" dirty="0">
                <a:latin typeface="Calibri"/>
                <a:cs typeface="Calibri"/>
              </a:rPr>
              <a:t> </a:t>
            </a:r>
            <a:r>
              <a:rPr sz="1200" spc="-5" dirty="0" err="1">
                <a:latin typeface="Calibri"/>
                <a:cs typeface="Calibri"/>
              </a:rPr>
              <a:t>moins</a:t>
            </a:r>
            <a:r>
              <a:rPr sz="1200" spc="15" dirty="0">
                <a:latin typeface="Calibri"/>
                <a:cs typeface="Calibri"/>
              </a:rPr>
              <a:t> </a:t>
            </a:r>
            <a:r>
              <a:rPr sz="1200" spc="-10" dirty="0">
                <a:latin typeface="Calibri"/>
                <a:cs typeface="Calibri"/>
              </a:rPr>
              <a:t>difficile</a:t>
            </a:r>
            <a:r>
              <a:rPr sz="1200" spc="20" dirty="0">
                <a:latin typeface="Calibri"/>
                <a:cs typeface="Calibri"/>
              </a:rPr>
              <a:t> </a:t>
            </a:r>
            <a:r>
              <a:rPr sz="1200" spc="-5" dirty="0">
                <a:latin typeface="Calibri"/>
                <a:cs typeface="Calibri"/>
              </a:rPr>
              <a:t>le</a:t>
            </a:r>
            <a:r>
              <a:rPr sz="1200" spc="20" dirty="0">
                <a:latin typeface="Calibri"/>
                <a:cs typeface="Calibri"/>
              </a:rPr>
              <a:t> </a:t>
            </a:r>
            <a:r>
              <a:rPr sz="1200" spc="-5" dirty="0">
                <a:latin typeface="Calibri"/>
                <a:cs typeface="Calibri"/>
              </a:rPr>
              <a:t>chemin</a:t>
            </a:r>
            <a:r>
              <a:rPr sz="1200" spc="20" dirty="0">
                <a:latin typeface="Calibri"/>
                <a:cs typeface="Calibri"/>
              </a:rPr>
              <a:t> </a:t>
            </a:r>
            <a:r>
              <a:rPr sz="1200" spc="-5" dirty="0">
                <a:latin typeface="Calibri"/>
                <a:cs typeface="Calibri"/>
              </a:rPr>
              <a:t>de</a:t>
            </a:r>
            <a:r>
              <a:rPr sz="1200" spc="20" dirty="0">
                <a:latin typeface="Calibri"/>
                <a:cs typeface="Calibri"/>
              </a:rPr>
              <a:t> </a:t>
            </a:r>
            <a:r>
              <a:rPr sz="1200" spc="-5" dirty="0">
                <a:latin typeface="Calibri"/>
                <a:cs typeface="Calibri"/>
              </a:rPr>
              <a:t>vie</a:t>
            </a:r>
            <a:r>
              <a:rPr sz="1200" spc="15" dirty="0">
                <a:latin typeface="Calibri"/>
                <a:cs typeface="Calibri"/>
              </a:rPr>
              <a:t> </a:t>
            </a:r>
            <a:r>
              <a:rPr sz="1200" spc="-5" dirty="0">
                <a:latin typeface="Calibri"/>
                <a:cs typeface="Calibri"/>
              </a:rPr>
              <a:t>de</a:t>
            </a:r>
            <a:r>
              <a:rPr sz="1200" spc="20" dirty="0">
                <a:latin typeface="Calibri"/>
                <a:cs typeface="Calibri"/>
              </a:rPr>
              <a:t> </a:t>
            </a:r>
            <a:r>
              <a:rPr lang="fr-FR" sz="1200" spc="-10" dirty="0">
                <a:latin typeface="Calibri"/>
                <a:cs typeface="Calibri"/>
              </a:rPr>
              <a:t>personnes en situation de grande précarité.</a:t>
            </a:r>
            <a:endParaRPr sz="1200" dirty="0">
              <a:latin typeface="Calibri"/>
              <a:cs typeface="Calibri"/>
            </a:endParaRPr>
          </a:p>
        </p:txBody>
      </p:sp>
      <p:sp>
        <p:nvSpPr>
          <p:cNvPr id="6" name="object 6"/>
          <p:cNvSpPr txBox="1"/>
          <p:nvPr/>
        </p:nvSpPr>
        <p:spPr>
          <a:xfrm>
            <a:off x="3668146" y="1796732"/>
            <a:ext cx="3126740" cy="2133918"/>
          </a:xfrm>
          <a:prstGeom prst="rect">
            <a:avLst/>
          </a:prstGeom>
        </p:spPr>
        <p:txBody>
          <a:bodyPr vert="horz" wrap="square" lIns="0" tIns="12700" rIns="0" bIns="0" rtlCol="0">
            <a:spAutoFit/>
          </a:bodyPr>
          <a:lstStyle/>
          <a:p>
            <a:pPr marL="234950" marR="8255" indent="-222885" algn="just">
              <a:lnSpc>
                <a:spcPct val="100000"/>
              </a:lnSpc>
              <a:spcBef>
                <a:spcPts val="100"/>
              </a:spcBef>
              <a:buFont typeface="Yu Gothic UI"/>
              <a:buChar char="❖"/>
              <a:tabLst>
                <a:tab pos="235585" algn="l"/>
              </a:tabLst>
            </a:pPr>
            <a:r>
              <a:rPr lang="fr-FR" sz="1200" spc="-10" dirty="0">
                <a:latin typeface="Calibri"/>
                <a:cs typeface="Calibri"/>
              </a:rPr>
              <a:t>Tous les 2 mois un ciné-club</a:t>
            </a:r>
            <a:endParaRPr sz="1200" dirty="0">
              <a:latin typeface="Calibri"/>
              <a:cs typeface="Calibri"/>
            </a:endParaRPr>
          </a:p>
          <a:p>
            <a:pPr marL="234950" marR="7620" indent="-222885" algn="just">
              <a:lnSpc>
                <a:spcPct val="100000"/>
              </a:lnSpc>
              <a:spcBef>
                <a:spcPts val="200"/>
              </a:spcBef>
              <a:buFont typeface="Yu Gothic UI"/>
              <a:buChar char="❖"/>
              <a:tabLst>
                <a:tab pos="235585" algn="l"/>
              </a:tabLst>
            </a:pPr>
            <a:r>
              <a:rPr sz="1200" spc="-5" dirty="0">
                <a:latin typeface="Calibri"/>
                <a:cs typeface="Calibri"/>
              </a:rPr>
              <a:t>Une</a:t>
            </a:r>
            <a:r>
              <a:rPr sz="1200" dirty="0">
                <a:latin typeface="Calibri"/>
                <a:cs typeface="Calibri"/>
              </a:rPr>
              <a:t> </a:t>
            </a:r>
            <a:r>
              <a:rPr sz="1200" spc="-10" dirty="0">
                <a:latin typeface="Calibri"/>
                <a:cs typeface="Calibri"/>
              </a:rPr>
              <a:t>fois</a:t>
            </a:r>
            <a:r>
              <a:rPr sz="1200" spc="-5" dirty="0">
                <a:latin typeface="Calibri"/>
                <a:cs typeface="Calibri"/>
              </a:rPr>
              <a:t> par</a:t>
            </a:r>
            <a:r>
              <a:rPr sz="1200" dirty="0">
                <a:latin typeface="Calibri"/>
                <a:cs typeface="Calibri"/>
              </a:rPr>
              <a:t> </a:t>
            </a:r>
            <a:r>
              <a:rPr sz="1200" spc="-5" dirty="0">
                <a:latin typeface="Calibri"/>
                <a:cs typeface="Calibri"/>
              </a:rPr>
              <a:t>semaine</a:t>
            </a:r>
            <a:r>
              <a:rPr sz="1200" dirty="0">
                <a:latin typeface="Calibri"/>
                <a:cs typeface="Calibri"/>
              </a:rPr>
              <a:t> :</a:t>
            </a:r>
            <a:r>
              <a:rPr sz="1200" spc="5" dirty="0">
                <a:latin typeface="Calibri"/>
                <a:cs typeface="Calibri"/>
              </a:rPr>
              <a:t> </a:t>
            </a:r>
            <a:r>
              <a:rPr sz="1200" spc="-5" dirty="0">
                <a:latin typeface="Calibri"/>
                <a:cs typeface="Calibri"/>
              </a:rPr>
              <a:t>après-midi</a:t>
            </a:r>
            <a:r>
              <a:rPr sz="1200" dirty="0">
                <a:latin typeface="Calibri"/>
                <a:cs typeface="Calibri"/>
              </a:rPr>
              <a:t> </a:t>
            </a:r>
            <a:r>
              <a:rPr sz="1200" spc="-10" dirty="0">
                <a:latin typeface="Calibri"/>
                <a:cs typeface="Calibri"/>
              </a:rPr>
              <a:t>d’accueil,</a:t>
            </a:r>
            <a:r>
              <a:rPr sz="1200" spc="-5" dirty="0">
                <a:latin typeface="Calibri"/>
                <a:cs typeface="Calibri"/>
              </a:rPr>
              <a:t> d’</a:t>
            </a:r>
            <a:r>
              <a:rPr sz="1200" spc="-10" dirty="0">
                <a:latin typeface="Calibri"/>
                <a:cs typeface="Calibri"/>
              </a:rPr>
              <a:t>écoute, </a:t>
            </a:r>
            <a:r>
              <a:rPr sz="1200" spc="-5" dirty="0">
                <a:latin typeface="Calibri"/>
                <a:cs typeface="Calibri"/>
              </a:rPr>
              <a:t>de </a:t>
            </a:r>
            <a:r>
              <a:rPr sz="1200" spc="-10" dirty="0">
                <a:latin typeface="Calibri"/>
                <a:cs typeface="Calibri"/>
              </a:rPr>
              <a:t>partage, </a:t>
            </a:r>
            <a:r>
              <a:rPr sz="1200" spc="-5" dirty="0">
                <a:latin typeface="Calibri"/>
                <a:cs typeface="Calibri"/>
              </a:rPr>
              <a:t>jeux de </a:t>
            </a:r>
            <a:r>
              <a:rPr sz="1200" spc="-10" dirty="0">
                <a:latin typeface="Calibri"/>
                <a:cs typeface="Calibri"/>
              </a:rPr>
              <a:t>société, </a:t>
            </a:r>
            <a:r>
              <a:rPr sz="1200" spc="-5" dirty="0">
                <a:latin typeface="Calibri"/>
                <a:cs typeface="Calibri"/>
              </a:rPr>
              <a:t>un espace </a:t>
            </a:r>
            <a:r>
              <a:rPr sz="1200" spc="-10" dirty="0">
                <a:latin typeface="Calibri"/>
                <a:cs typeface="Calibri"/>
              </a:rPr>
              <a:t>libre </a:t>
            </a:r>
            <a:r>
              <a:rPr sz="1200" spc="-5" dirty="0">
                <a:latin typeface="Calibri"/>
                <a:cs typeface="Calibri"/>
              </a:rPr>
              <a:t> où</a:t>
            </a:r>
            <a:r>
              <a:rPr sz="1200" spc="-10" dirty="0">
                <a:latin typeface="Calibri"/>
                <a:cs typeface="Calibri"/>
              </a:rPr>
              <a:t> </a:t>
            </a:r>
            <a:r>
              <a:rPr sz="1200" spc="-5" dirty="0">
                <a:latin typeface="Calibri"/>
                <a:cs typeface="Calibri"/>
              </a:rPr>
              <a:t>chacun p</a:t>
            </a:r>
            <a:r>
              <a:rPr lang="fr-FR" sz="1200" spc="-5" dirty="0">
                <a:latin typeface="Calibri"/>
                <a:cs typeface="Calibri"/>
              </a:rPr>
              <a:t>eut</a:t>
            </a:r>
            <a:r>
              <a:rPr sz="1200" spc="-5" dirty="0">
                <a:latin typeface="Calibri"/>
                <a:cs typeface="Calibri"/>
              </a:rPr>
              <a:t> se</a:t>
            </a:r>
            <a:r>
              <a:rPr sz="1200" spc="-10" dirty="0">
                <a:latin typeface="Calibri"/>
                <a:cs typeface="Calibri"/>
              </a:rPr>
              <a:t> </a:t>
            </a:r>
            <a:r>
              <a:rPr sz="1200" spc="-5" dirty="0">
                <a:latin typeface="Calibri"/>
                <a:cs typeface="Calibri"/>
              </a:rPr>
              <a:t>sentir </a:t>
            </a:r>
            <a:r>
              <a:rPr sz="1200" dirty="0">
                <a:latin typeface="Calibri"/>
                <a:cs typeface="Calibri"/>
              </a:rPr>
              <a:t>à</a:t>
            </a:r>
            <a:r>
              <a:rPr sz="1200" spc="-5" dirty="0">
                <a:latin typeface="Calibri"/>
                <a:cs typeface="Calibri"/>
              </a:rPr>
              <a:t> </a:t>
            </a:r>
            <a:r>
              <a:rPr sz="1200" spc="-15" dirty="0">
                <a:latin typeface="Calibri"/>
                <a:cs typeface="Calibri"/>
              </a:rPr>
              <a:t>l’aise.</a:t>
            </a:r>
            <a:r>
              <a:rPr lang="fr-FR" sz="1200" spc="-15" dirty="0">
                <a:latin typeface="Calibri"/>
                <a:cs typeface="Calibri"/>
              </a:rPr>
              <a:t>   </a:t>
            </a:r>
            <a:endParaRPr sz="1200" dirty="0">
              <a:latin typeface="Calibri"/>
              <a:cs typeface="Calibri"/>
            </a:endParaRPr>
          </a:p>
          <a:p>
            <a:pPr marL="234950" marR="20320" indent="-222885" algn="just">
              <a:lnSpc>
                <a:spcPct val="100000"/>
              </a:lnSpc>
              <a:spcBef>
                <a:spcPts val="200"/>
              </a:spcBef>
              <a:buFont typeface="Yu Gothic UI"/>
              <a:buChar char="❖"/>
              <a:tabLst>
                <a:tab pos="235585" algn="l"/>
              </a:tabLst>
            </a:pPr>
            <a:r>
              <a:rPr sz="1200" spc="-5" dirty="0">
                <a:latin typeface="Calibri"/>
                <a:cs typeface="Calibri"/>
              </a:rPr>
              <a:t>Les </a:t>
            </a:r>
            <a:r>
              <a:rPr sz="1200" spc="-10" dirty="0">
                <a:latin typeface="Calibri"/>
                <a:cs typeface="Calibri"/>
              </a:rPr>
              <a:t>tournées, </a:t>
            </a:r>
            <a:r>
              <a:rPr sz="1200" spc="-5" dirty="0">
                <a:latin typeface="Calibri"/>
                <a:cs typeface="Calibri"/>
              </a:rPr>
              <a:t>le </a:t>
            </a:r>
            <a:r>
              <a:rPr sz="1200" spc="-25" dirty="0">
                <a:latin typeface="Calibri"/>
                <a:cs typeface="Calibri"/>
              </a:rPr>
              <a:t>soir, </a:t>
            </a:r>
            <a:r>
              <a:rPr sz="1200" spc="-5" dirty="0">
                <a:latin typeface="Calibri"/>
                <a:cs typeface="Calibri"/>
              </a:rPr>
              <a:t>pour </a:t>
            </a:r>
            <a:r>
              <a:rPr sz="1200" spc="-10" dirty="0">
                <a:latin typeface="Calibri"/>
                <a:cs typeface="Calibri"/>
              </a:rPr>
              <a:t>rencontrer </a:t>
            </a:r>
            <a:r>
              <a:rPr sz="1200" spc="-5" dirty="0">
                <a:latin typeface="Calibri"/>
                <a:cs typeface="Calibri"/>
              </a:rPr>
              <a:t>les </a:t>
            </a:r>
            <a:r>
              <a:rPr sz="1200" spc="-10" dirty="0">
                <a:latin typeface="Calibri"/>
                <a:cs typeface="Calibri"/>
              </a:rPr>
              <a:t>personnes </a:t>
            </a:r>
            <a:r>
              <a:rPr sz="1200" spc="-5" dirty="0">
                <a:latin typeface="Calibri"/>
                <a:cs typeface="Calibri"/>
              </a:rPr>
              <a:t> dans</a:t>
            </a:r>
            <a:r>
              <a:rPr sz="1200" spc="-10" dirty="0">
                <a:latin typeface="Calibri"/>
                <a:cs typeface="Calibri"/>
              </a:rPr>
              <a:t> </a:t>
            </a:r>
            <a:r>
              <a:rPr sz="1200" spc="-5" dirty="0">
                <a:latin typeface="Calibri"/>
                <a:cs typeface="Calibri"/>
              </a:rPr>
              <a:t>la</a:t>
            </a:r>
            <a:r>
              <a:rPr sz="1200" spc="-10" dirty="0">
                <a:latin typeface="Calibri"/>
                <a:cs typeface="Calibri"/>
              </a:rPr>
              <a:t> </a:t>
            </a:r>
            <a:r>
              <a:rPr sz="1200" spc="-5" dirty="0">
                <a:latin typeface="Calibri"/>
                <a:cs typeface="Calibri"/>
              </a:rPr>
              <a:t>rue</a:t>
            </a:r>
            <a:r>
              <a:rPr sz="1200" spc="-10" dirty="0">
                <a:latin typeface="Calibri"/>
                <a:cs typeface="Calibri"/>
              </a:rPr>
              <a:t> </a:t>
            </a:r>
            <a:r>
              <a:rPr sz="1200" spc="-5" dirty="0">
                <a:latin typeface="Calibri"/>
                <a:cs typeface="Calibri"/>
              </a:rPr>
              <a:t>et</a:t>
            </a:r>
            <a:r>
              <a:rPr sz="1200" spc="-10" dirty="0">
                <a:latin typeface="Calibri"/>
                <a:cs typeface="Calibri"/>
              </a:rPr>
              <a:t> </a:t>
            </a:r>
            <a:r>
              <a:rPr sz="1200" spc="-15" dirty="0">
                <a:latin typeface="Calibri"/>
                <a:cs typeface="Calibri"/>
              </a:rPr>
              <a:t>établir,</a:t>
            </a:r>
            <a:r>
              <a:rPr sz="1200" spc="-10" dirty="0">
                <a:latin typeface="Calibri"/>
                <a:cs typeface="Calibri"/>
              </a:rPr>
              <a:t> </a:t>
            </a:r>
            <a:r>
              <a:rPr sz="1200" spc="-5" dirty="0">
                <a:latin typeface="Calibri"/>
                <a:cs typeface="Calibri"/>
              </a:rPr>
              <a:t>peu</a:t>
            </a:r>
            <a:r>
              <a:rPr sz="1200" spc="-10" dirty="0">
                <a:latin typeface="Calibri"/>
                <a:cs typeface="Calibri"/>
              </a:rPr>
              <a:t> </a:t>
            </a:r>
            <a:r>
              <a:rPr sz="1200" dirty="0">
                <a:latin typeface="Calibri"/>
                <a:cs typeface="Calibri"/>
              </a:rPr>
              <a:t>à</a:t>
            </a:r>
            <a:r>
              <a:rPr sz="1200" spc="-10" dirty="0">
                <a:latin typeface="Calibri"/>
                <a:cs typeface="Calibri"/>
              </a:rPr>
              <a:t> </a:t>
            </a:r>
            <a:r>
              <a:rPr sz="1200" spc="-5" dirty="0">
                <a:latin typeface="Calibri"/>
                <a:cs typeface="Calibri"/>
              </a:rPr>
              <a:t>peu,</a:t>
            </a:r>
            <a:r>
              <a:rPr sz="1200" spc="-10" dirty="0">
                <a:latin typeface="Calibri"/>
                <a:cs typeface="Calibri"/>
              </a:rPr>
              <a:t> </a:t>
            </a:r>
            <a:r>
              <a:rPr sz="1200" spc="-5" dirty="0">
                <a:latin typeface="Calibri"/>
                <a:cs typeface="Calibri"/>
              </a:rPr>
              <a:t>des</a:t>
            </a:r>
            <a:r>
              <a:rPr sz="1200" spc="-10" dirty="0">
                <a:latin typeface="Calibri"/>
                <a:cs typeface="Calibri"/>
              </a:rPr>
              <a:t> </a:t>
            </a:r>
            <a:r>
              <a:rPr sz="1200" spc="-5" dirty="0">
                <a:latin typeface="Calibri"/>
                <a:cs typeface="Calibri"/>
              </a:rPr>
              <a:t>liens</a:t>
            </a:r>
            <a:r>
              <a:rPr sz="1200" spc="-10" dirty="0">
                <a:latin typeface="Calibri"/>
                <a:cs typeface="Calibri"/>
              </a:rPr>
              <a:t> d’amitié.</a:t>
            </a:r>
            <a:endParaRPr sz="1200" dirty="0">
              <a:latin typeface="Calibri"/>
              <a:cs typeface="Calibri"/>
            </a:endParaRPr>
          </a:p>
          <a:p>
            <a:pPr marL="234950" marR="8255" indent="-222885" algn="just">
              <a:lnSpc>
                <a:spcPct val="100000"/>
              </a:lnSpc>
              <a:spcBef>
                <a:spcPts val="100"/>
              </a:spcBef>
              <a:buFont typeface="Yu Gothic UI"/>
              <a:buChar char="❖"/>
              <a:tabLst>
                <a:tab pos="235585" algn="l"/>
              </a:tabLst>
            </a:pPr>
            <a:r>
              <a:rPr lang="fr-FR" sz="1200" spc="-5" dirty="0">
                <a:latin typeface="Calibri"/>
                <a:cs typeface="Calibri"/>
              </a:rPr>
              <a:t>Une</a:t>
            </a:r>
            <a:r>
              <a:rPr lang="fr-FR" sz="1200" dirty="0">
                <a:latin typeface="Calibri"/>
                <a:cs typeface="Calibri"/>
              </a:rPr>
              <a:t> </a:t>
            </a:r>
            <a:r>
              <a:rPr lang="fr-FR" sz="1200" spc="-10" dirty="0">
                <a:latin typeface="Calibri"/>
                <a:cs typeface="Calibri"/>
              </a:rPr>
              <a:t>fois</a:t>
            </a:r>
            <a:r>
              <a:rPr lang="fr-FR" sz="1200" spc="-5" dirty="0">
                <a:latin typeface="Calibri"/>
                <a:cs typeface="Calibri"/>
              </a:rPr>
              <a:t> par</a:t>
            </a:r>
            <a:r>
              <a:rPr lang="fr-FR" sz="1200" dirty="0">
                <a:latin typeface="Calibri"/>
                <a:cs typeface="Calibri"/>
              </a:rPr>
              <a:t> </a:t>
            </a:r>
            <a:r>
              <a:rPr lang="fr-FR" sz="1200" spc="-5" dirty="0">
                <a:latin typeface="Calibri"/>
                <a:cs typeface="Calibri"/>
              </a:rPr>
              <a:t>mois,</a:t>
            </a:r>
            <a:r>
              <a:rPr lang="fr-FR" sz="1200" dirty="0">
                <a:latin typeface="Calibri"/>
                <a:cs typeface="Calibri"/>
              </a:rPr>
              <a:t> </a:t>
            </a:r>
            <a:r>
              <a:rPr lang="fr-FR" sz="1200" spc="-10" dirty="0">
                <a:latin typeface="Calibri"/>
                <a:cs typeface="Calibri"/>
              </a:rPr>
              <a:t>prière-rue</a:t>
            </a:r>
            <a:r>
              <a:rPr lang="fr-FR" sz="1200" spc="-5" dirty="0">
                <a:latin typeface="Calibri"/>
                <a:cs typeface="Calibri"/>
              </a:rPr>
              <a:t> </a:t>
            </a:r>
            <a:r>
              <a:rPr lang="fr-FR" sz="1200" dirty="0">
                <a:latin typeface="Calibri"/>
                <a:cs typeface="Calibri"/>
              </a:rPr>
              <a:t>:</a:t>
            </a:r>
            <a:r>
              <a:rPr lang="fr-FR" sz="1200" spc="5" dirty="0">
                <a:latin typeface="Calibri"/>
                <a:cs typeface="Calibri"/>
              </a:rPr>
              <a:t> </a:t>
            </a:r>
            <a:r>
              <a:rPr lang="fr-FR" sz="1200" spc="-10" dirty="0">
                <a:latin typeface="Calibri"/>
                <a:cs typeface="Calibri"/>
              </a:rPr>
              <a:t>moment</a:t>
            </a:r>
            <a:r>
              <a:rPr lang="fr-FR" sz="1200" spc="-5" dirty="0">
                <a:latin typeface="Calibri"/>
                <a:cs typeface="Calibri"/>
              </a:rPr>
              <a:t> </a:t>
            </a:r>
            <a:r>
              <a:rPr lang="fr-FR" sz="1200" spc="-10" dirty="0">
                <a:latin typeface="Calibri"/>
                <a:cs typeface="Calibri"/>
              </a:rPr>
              <a:t>fort</a:t>
            </a:r>
            <a:r>
              <a:rPr lang="fr-FR" sz="1200" spc="-5" dirty="0">
                <a:latin typeface="Calibri"/>
                <a:cs typeface="Calibri"/>
              </a:rPr>
              <a:t> de </a:t>
            </a:r>
            <a:r>
              <a:rPr lang="fr-FR" sz="1200" dirty="0">
                <a:latin typeface="Calibri"/>
                <a:cs typeface="Calibri"/>
              </a:rPr>
              <a:t> </a:t>
            </a:r>
            <a:r>
              <a:rPr lang="fr-FR" sz="1200" spc="-10" dirty="0">
                <a:latin typeface="Calibri"/>
                <a:cs typeface="Calibri"/>
              </a:rPr>
              <a:t>prière avec</a:t>
            </a:r>
            <a:r>
              <a:rPr lang="fr-FR" sz="1200" spc="-5" dirty="0">
                <a:latin typeface="Calibri"/>
                <a:cs typeface="Calibri"/>
              </a:rPr>
              <a:t> les </a:t>
            </a:r>
            <a:r>
              <a:rPr lang="fr-FR" sz="1200" dirty="0">
                <a:latin typeface="Calibri"/>
                <a:cs typeface="Calibri"/>
              </a:rPr>
              <a:t>accueillis</a:t>
            </a:r>
            <a:r>
              <a:rPr lang="fr-FR" sz="1200" spc="-5" dirty="0">
                <a:latin typeface="Calibri"/>
                <a:cs typeface="Calibri"/>
              </a:rPr>
              <a:t> et </a:t>
            </a:r>
            <a:r>
              <a:rPr lang="fr-FR" sz="1200" spc="-10" dirty="0">
                <a:latin typeface="Calibri"/>
                <a:cs typeface="Calibri"/>
              </a:rPr>
              <a:t>partage</a:t>
            </a:r>
            <a:r>
              <a:rPr lang="fr-FR" sz="1200" spc="-5" dirty="0">
                <a:latin typeface="Calibri"/>
                <a:cs typeface="Calibri"/>
              </a:rPr>
              <a:t> du</a:t>
            </a:r>
            <a:r>
              <a:rPr lang="fr-FR" sz="1200" spc="-10" dirty="0">
                <a:latin typeface="Calibri"/>
                <a:cs typeface="Calibri"/>
              </a:rPr>
              <a:t> repas.</a:t>
            </a:r>
          </a:p>
          <a:p>
            <a:pPr marL="234950" marR="5080" indent="-222885" algn="just">
              <a:lnSpc>
                <a:spcPct val="100000"/>
              </a:lnSpc>
              <a:spcBef>
                <a:spcPts val="200"/>
              </a:spcBef>
              <a:buFont typeface="Yu Gothic UI"/>
              <a:buChar char="❖"/>
              <a:tabLst>
                <a:tab pos="235585" algn="l"/>
              </a:tabLst>
            </a:pPr>
            <a:r>
              <a:rPr sz="1200" spc="-5" dirty="0">
                <a:latin typeface="Calibri"/>
                <a:cs typeface="Calibri"/>
              </a:rPr>
              <a:t>Le</a:t>
            </a:r>
            <a:r>
              <a:rPr sz="1200" spc="35" dirty="0">
                <a:latin typeface="Calibri"/>
                <a:cs typeface="Calibri"/>
              </a:rPr>
              <a:t> </a:t>
            </a:r>
            <a:r>
              <a:rPr sz="1200" spc="-10" dirty="0">
                <a:latin typeface="Calibri"/>
                <a:cs typeface="Calibri"/>
              </a:rPr>
              <a:t>nombre</a:t>
            </a:r>
            <a:r>
              <a:rPr sz="1200" spc="40" dirty="0">
                <a:latin typeface="Calibri"/>
                <a:cs typeface="Calibri"/>
              </a:rPr>
              <a:t> </a:t>
            </a:r>
            <a:r>
              <a:rPr sz="1200" spc="-5" dirty="0">
                <a:latin typeface="Calibri"/>
                <a:cs typeface="Calibri"/>
              </a:rPr>
              <a:t>de</a:t>
            </a:r>
            <a:r>
              <a:rPr sz="1200" spc="40" dirty="0">
                <a:latin typeface="Calibri"/>
                <a:cs typeface="Calibri"/>
              </a:rPr>
              <a:t> </a:t>
            </a:r>
            <a:r>
              <a:rPr sz="1200" spc="-10" dirty="0">
                <a:latin typeface="Calibri"/>
                <a:cs typeface="Calibri"/>
              </a:rPr>
              <a:t>bénévoles</a:t>
            </a:r>
            <a:r>
              <a:rPr sz="1200" spc="40" dirty="0">
                <a:latin typeface="Calibri"/>
                <a:cs typeface="Calibri"/>
              </a:rPr>
              <a:t> </a:t>
            </a:r>
            <a:r>
              <a:rPr sz="1200" spc="-5" dirty="0">
                <a:latin typeface="Calibri"/>
                <a:cs typeface="Calibri"/>
              </a:rPr>
              <a:t>grandit</a:t>
            </a:r>
            <a:r>
              <a:rPr sz="1200" spc="35" dirty="0">
                <a:latin typeface="Calibri"/>
                <a:cs typeface="Calibri"/>
              </a:rPr>
              <a:t> </a:t>
            </a:r>
            <a:r>
              <a:rPr sz="1200" dirty="0">
                <a:latin typeface="Calibri"/>
                <a:cs typeface="Calibri"/>
              </a:rPr>
              <a:t>:</a:t>
            </a:r>
            <a:r>
              <a:rPr sz="1200" spc="40" dirty="0">
                <a:latin typeface="Calibri"/>
                <a:cs typeface="Calibri"/>
              </a:rPr>
              <a:t> </a:t>
            </a:r>
            <a:r>
              <a:rPr sz="1200" spc="-5" dirty="0">
                <a:latin typeface="Calibri"/>
                <a:cs typeface="Calibri"/>
              </a:rPr>
              <a:t>nous</a:t>
            </a:r>
            <a:r>
              <a:rPr sz="1200" spc="40" dirty="0">
                <a:latin typeface="Calibri"/>
                <a:cs typeface="Calibri"/>
              </a:rPr>
              <a:t> </a:t>
            </a:r>
            <a:r>
              <a:rPr sz="1200" spc="-5" dirty="0">
                <a:latin typeface="Calibri"/>
                <a:cs typeface="Calibri"/>
              </a:rPr>
              <a:t>en</a:t>
            </a:r>
            <a:r>
              <a:rPr sz="1200" spc="40" dirty="0">
                <a:latin typeface="Calibri"/>
                <a:cs typeface="Calibri"/>
              </a:rPr>
              <a:t> </a:t>
            </a:r>
            <a:r>
              <a:rPr sz="1200" spc="-5" dirty="0">
                <a:latin typeface="Calibri"/>
                <a:cs typeface="Calibri"/>
              </a:rPr>
              <a:t>sommes </a:t>
            </a:r>
            <a:r>
              <a:rPr sz="1200" spc="-240" dirty="0">
                <a:latin typeface="Calibri"/>
                <a:cs typeface="Calibri"/>
              </a:rPr>
              <a:t> </a:t>
            </a:r>
            <a:r>
              <a:rPr sz="1200" dirty="0">
                <a:latin typeface="Calibri"/>
                <a:cs typeface="Calibri"/>
              </a:rPr>
              <a:t>à</a:t>
            </a:r>
            <a:r>
              <a:rPr sz="1200" spc="-10" dirty="0">
                <a:latin typeface="Calibri"/>
                <a:cs typeface="Calibri"/>
              </a:rPr>
              <a:t> </a:t>
            </a:r>
            <a:r>
              <a:rPr sz="1200" spc="-5" dirty="0">
                <a:latin typeface="Calibri"/>
                <a:cs typeface="Calibri"/>
              </a:rPr>
              <a:t>plus de </a:t>
            </a:r>
            <a:r>
              <a:rPr lang="fr-FR" sz="1200" spc="-5" dirty="0">
                <a:latin typeface="Calibri"/>
                <a:cs typeface="Calibri"/>
              </a:rPr>
              <a:t>6</a:t>
            </a:r>
            <a:r>
              <a:rPr sz="1200" spc="-5" dirty="0">
                <a:latin typeface="Calibri"/>
                <a:cs typeface="Calibri"/>
              </a:rPr>
              <a:t>0 </a:t>
            </a:r>
            <a:r>
              <a:rPr sz="1200" spc="-10" dirty="0">
                <a:latin typeface="Calibri"/>
                <a:cs typeface="Calibri"/>
              </a:rPr>
              <a:t>personnes</a:t>
            </a:r>
            <a:r>
              <a:rPr sz="1200" spc="-5" dirty="0">
                <a:latin typeface="Calibri"/>
                <a:cs typeface="Calibri"/>
              </a:rPr>
              <a:t> </a:t>
            </a:r>
            <a:r>
              <a:rPr sz="1200" dirty="0">
                <a:latin typeface="Calibri"/>
                <a:cs typeface="Calibri"/>
              </a:rPr>
              <a:t>!</a:t>
            </a:r>
            <a:endParaRPr lang="fr-FR" sz="1200" dirty="0">
              <a:latin typeface="Calibri"/>
              <a:cs typeface="Calibri"/>
            </a:endParaRPr>
          </a:p>
        </p:txBody>
      </p:sp>
      <p:sp>
        <p:nvSpPr>
          <p:cNvPr id="9" name="object 9"/>
          <p:cNvSpPr txBox="1"/>
          <p:nvPr/>
        </p:nvSpPr>
        <p:spPr>
          <a:xfrm>
            <a:off x="174248" y="730250"/>
            <a:ext cx="2955048" cy="6034985"/>
          </a:xfrm>
          <a:prstGeom prst="rect">
            <a:avLst/>
          </a:prstGeom>
        </p:spPr>
        <p:txBody>
          <a:bodyPr vert="horz" wrap="square" lIns="0" tIns="12700" rIns="0" bIns="0" rtlCol="0">
            <a:spAutoFit/>
          </a:bodyPr>
          <a:lstStyle/>
          <a:p>
            <a:pPr marL="12700" marR="5080">
              <a:spcBef>
                <a:spcPts val="100"/>
              </a:spcBef>
            </a:pPr>
            <a:r>
              <a:rPr lang="fr-FR" sz="1400" b="1" u="sng" spc="-165" dirty="0">
                <a:solidFill>
                  <a:srgbClr val="F39200"/>
                </a:solidFill>
                <a:latin typeface="Arial"/>
                <a:cs typeface="Arial"/>
              </a:rPr>
              <a:t>ACTUALIT</a:t>
            </a:r>
            <a:r>
              <a:rPr lang="fr-FR" sz="1400" b="1" u="sng" spc="-170" dirty="0">
                <a:solidFill>
                  <a:srgbClr val="F39200"/>
                </a:solidFill>
                <a:latin typeface="Arial"/>
                <a:cs typeface="Arial"/>
              </a:rPr>
              <a:t>ÉS</a:t>
            </a:r>
            <a:r>
              <a:rPr lang="fr-FR" sz="1400" b="1" u="sng" spc="-75" dirty="0">
                <a:solidFill>
                  <a:srgbClr val="F39200"/>
                </a:solidFill>
                <a:latin typeface="Arial"/>
                <a:cs typeface="Arial"/>
              </a:rPr>
              <a:t> </a:t>
            </a:r>
            <a:r>
              <a:rPr lang="fr-FR" sz="1400" b="1" u="sng" spc="-190" dirty="0">
                <a:solidFill>
                  <a:srgbClr val="F39200"/>
                </a:solidFill>
                <a:latin typeface="Arial"/>
                <a:cs typeface="Arial"/>
              </a:rPr>
              <a:t>D</a:t>
            </a:r>
            <a:r>
              <a:rPr lang="fr-FR" sz="1400" b="1" u="sng" spc="-170" dirty="0">
                <a:solidFill>
                  <a:srgbClr val="F39200"/>
                </a:solidFill>
                <a:latin typeface="Arial"/>
                <a:cs typeface="Arial"/>
              </a:rPr>
              <a:t>E</a:t>
            </a:r>
            <a:r>
              <a:rPr lang="fr-FR" sz="1400" b="1" u="sng" spc="-75" dirty="0">
                <a:solidFill>
                  <a:srgbClr val="F39200"/>
                </a:solidFill>
                <a:latin typeface="Arial"/>
                <a:cs typeface="Arial"/>
              </a:rPr>
              <a:t> </a:t>
            </a:r>
            <a:r>
              <a:rPr lang="fr-FR" sz="1400" b="1" u="sng" spc="-220" dirty="0">
                <a:solidFill>
                  <a:srgbClr val="F39200"/>
                </a:solidFill>
                <a:latin typeface="Arial"/>
                <a:cs typeface="Arial"/>
              </a:rPr>
              <a:t>L</a:t>
            </a:r>
            <a:r>
              <a:rPr lang="fr-FR" sz="1400" b="1" u="sng" spc="-165" dirty="0">
                <a:solidFill>
                  <a:srgbClr val="F39200"/>
                </a:solidFill>
                <a:latin typeface="Arial"/>
                <a:cs typeface="Arial"/>
              </a:rPr>
              <a:t>’ANTENNE</a:t>
            </a:r>
            <a:endParaRPr lang="fr-FR" sz="1400" u="sng" dirty="0">
              <a:solidFill>
                <a:srgbClr val="F39200"/>
              </a:solidFill>
              <a:latin typeface="Arial"/>
              <a:cs typeface="Arial"/>
            </a:endParaRPr>
          </a:p>
          <a:p>
            <a:pPr marL="12700" marR="5080">
              <a:lnSpc>
                <a:spcPct val="100000"/>
              </a:lnSpc>
              <a:spcBef>
                <a:spcPts val="100"/>
              </a:spcBef>
            </a:pPr>
            <a:endParaRPr lang="fr-FR" sz="800" b="1" i="1" spc="-114" dirty="0">
              <a:solidFill>
                <a:schemeClr val="accent6">
                  <a:lumMod val="75000"/>
                </a:schemeClr>
              </a:solidFill>
              <a:latin typeface="Arial"/>
              <a:cs typeface="Arial"/>
            </a:endParaRPr>
          </a:p>
          <a:p>
            <a:pPr marL="184150" indent="-171450" algn="just">
              <a:lnSpc>
                <a:spcPct val="100000"/>
              </a:lnSpc>
              <a:spcBef>
                <a:spcPts val="100"/>
              </a:spcBef>
              <a:buFont typeface="Wingdings" panose="05000000000000000000" pitchFamily="2" charset="2"/>
              <a:buChar char="Ø"/>
            </a:pPr>
            <a:r>
              <a:rPr lang="fr-FR" sz="1200" u="sng" dirty="0">
                <a:latin typeface="Calibri" panose="020F0502020204030204" pitchFamily="34" charset="0"/>
                <a:ea typeface="Calibri" panose="020F0502020204030204" pitchFamily="34" charset="0"/>
                <a:cs typeface="Calibri" panose="020F0502020204030204" pitchFamily="34" charset="0"/>
              </a:rPr>
              <a:t>Mercredi 26 novembre 2025 </a:t>
            </a:r>
            <a:r>
              <a:rPr lang="fr-FR" sz="1200" dirty="0">
                <a:latin typeface="Calibri" panose="020F0502020204030204" pitchFamily="34" charset="0"/>
                <a:ea typeface="Calibri" panose="020F0502020204030204" pitchFamily="34" charset="0"/>
                <a:cs typeface="Calibri" panose="020F0502020204030204" pitchFamily="34" charset="0"/>
              </a:rPr>
              <a:t>: </a:t>
            </a:r>
          </a:p>
          <a:p>
            <a:pPr marL="12700" algn="just">
              <a:lnSpc>
                <a:spcPct val="100000"/>
              </a:lnSpc>
              <a:spcBef>
                <a:spcPts val="100"/>
              </a:spcBef>
            </a:pPr>
            <a:r>
              <a:rPr lang="fr-FR" sz="1200" dirty="0">
                <a:latin typeface="Calibri" panose="020F0502020204030204" pitchFamily="34" charset="0"/>
                <a:ea typeface="Calibri" panose="020F0502020204030204" pitchFamily="34" charset="0"/>
                <a:cs typeface="Calibri" panose="020F0502020204030204" pitchFamily="34" charset="0"/>
              </a:rPr>
              <a:t>Visite de l’église Saint Nizier avec un guide des « Amis de Fourvière » et un groupe d’accueillis. But : faire découvrir les richesses de l’église aux accueillis de la paroisse Saint-Nizier.</a:t>
            </a:r>
          </a:p>
          <a:p>
            <a:pPr marL="12700" algn="just">
              <a:lnSpc>
                <a:spcPct val="100000"/>
              </a:lnSpc>
              <a:spcBef>
                <a:spcPts val="100"/>
              </a:spcBef>
            </a:pPr>
            <a:endParaRPr lang="fr-FR" sz="1200" dirty="0">
              <a:latin typeface="Calibri" panose="020F0502020204030204" pitchFamily="34" charset="0"/>
              <a:ea typeface="Calibri" panose="020F0502020204030204" pitchFamily="34" charset="0"/>
              <a:cs typeface="Calibri" panose="020F0502020204030204" pitchFamily="34" charset="0"/>
            </a:endParaRPr>
          </a:p>
          <a:p>
            <a:pPr marL="184150" indent="-171450" algn="just">
              <a:lnSpc>
                <a:spcPct val="100000"/>
              </a:lnSpc>
              <a:spcBef>
                <a:spcPts val="100"/>
              </a:spcBef>
              <a:buFont typeface="Wingdings" panose="05000000000000000000" pitchFamily="2" charset="2"/>
              <a:buChar char="Ø"/>
            </a:pPr>
            <a:r>
              <a:rPr lang="fr-FR" sz="1200" u="sng" dirty="0">
                <a:latin typeface="Calibri" panose="020F0502020204030204" pitchFamily="34" charset="0"/>
                <a:ea typeface="Calibri" panose="020F0502020204030204" pitchFamily="34" charset="0"/>
                <a:cs typeface="Calibri" panose="020F0502020204030204" pitchFamily="34" charset="0"/>
              </a:rPr>
              <a:t>Jeudi 27 novembre 2025 :</a:t>
            </a:r>
          </a:p>
          <a:p>
            <a:pPr marL="12700" algn="just">
              <a:lnSpc>
                <a:spcPct val="100000"/>
              </a:lnSpc>
              <a:spcBef>
                <a:spcPts val="100"/>
              </a:spcBef>
            </a:pPr>
            <a:r>
              <a:rPr lang="fr-FR" sz="1200" dirty="0">
                <a:latin typeface="Calibri" panose="020F0502020204030204" pitchFamily="34" charset="0"/>
                <a:ea typeface="Calibri" panose="020F0502020204030204" pitchFamily="34" charset="0"/>
                <a:cs typeface="Calibri" panose="020F0502020204030204" pitchFamily="34" charset="0"/>
              </a:rPr>
              <a:t>Formation des nouveaux bénévoles à « la posture et le positionnement dans la rencontre » par une formatrice du siège des Captifs. 27 nouveaux bénévoles en ont profité.</a:t>
            </a:r>
          </a:p>
          <a:p>
            <a:pPr marL="12700" algn="just">
              <a:lnSpc>
                <a:spcPct val="100000"/>
              </a:lnSpc>
              <a:spcBef>
                <a:spcPts val="100"/>
              </a:spcBef>
            </a:pPr>
            <a:endParaRPr lang="fr-FR" sz="1200" dirty="0">
              <a:latin typeface="Calibri" panose="020F0502020204030204" pitchFamily="34" charset="0"/>
              <a:ea typeface="Calibri" panose="020F0502020204030204" pitchFamily="34" charset="0"/>
              <a:cs typeface="Calibri" panose="020F0502020204030204" pitchFamily="34" charset="0"/>
            </a:endParaRPr>
          </a:p>
          <a:p>
            <a:pPr marL="184150" indent="-171450" algn="just">
              <a:lnSpc>
                <a:spcPct val="100000"/>
              </a:lnSpc>
              <a:spcBef>
                <a:spcPts val="100"/>
              </a:spcBef>
              <a:buFont typeface="Wingdings" panose="05000000000000000000" pitchFamily="2" charset="2"/>
              <a:buChar char="Ø"/>
            </a:pPr>
            <a:r>
              <a:rPr lang="fr-FR" sz="1200" u="sng" dirty="0">
                <a:latin typeface="Calibri" panose="020F0502020204030204" pitchFamily="34" charset="0"/>
                <a:ea typeface="Calibri" panose="020F0502020204030204" pitchFamily="34" charset="0"/>
                <a:cs typeface="Calibri" panose="020F0502020204030204" pitchFamily="34" charset="0"/>
              </a:rPr>
              <a:t>Mercredi 10 décembre 2025 </a:t>
            </a:r>
            <a:r>
              <a:rPr lang="fr-FR" sz="1200" dirty="0">
                <a:latin typeface="Calibri" panose="020F0502020204030204" pitchFamily="34" charset="0"/>
                <a:ea typeface="Calibri" panose="020F0502020204030204" pitchFamily="34" charset="0"/>
                <a:cs typeface="Calibri" panose="020F0502020204030204" pitchFamily="34" charset="0"/>
              </a:rPr>
              <a:t>: groupe d’analyse des pratiques (GAP) avec un professionnel, pour les bénévoles qui  éprouvent  le besoin d’exposer une difficulté rencontrée dans leur service.</a:t>
            </a:r>
          </a:p>
          <a:p>
            <a:pPr marL="12700" algn="just">
              <a:lnSpc>
                <a:spcPct val="100000"/>
              </a:lnSpc>
              <a:spcBef>
                <a:spcPts val="100"/>
              </a:spcBef>
            </a:pPr>
            <a:endParaRPr lang="fr-FR" sz="1200" dirty="0">
              <a:latin typeface="Calibri" panose="020F0502020204030204" pitchFamily="34" charset="0"/>
              <a:ea typeface="Calibri" panose="020F0502020204030204" pitchFamily="34" charset="0"/>
              <a:cs typeface="Calibri" panose="020F0502020204030204" pitchFamily="34" charset="0"/>
            </a:endParaRPr>
          </a:p>
          <a:p>
            <a:pPr marL="184150" indent="-171450" algn="just">
              <a:lnSpc>
                <a:spcPct val="100000"/>
              </a:lnSpc>
              <a:spcBef>
                <a:spcPts val="100"/>
              </a:spcBef>
              <a:buFont typeface="Wingdings" panose="05000000000000000000" pitchFamily="2" charset="2"/>
              <a:buChar char="Ø"/>
            </a:pPr>
            <a:r>
              <a:rPr lang="fr-FR" sz="1200" u="sng" dirty="0">
                <a:latin typeface="Calibri" panose="020F0502020204030204" pitchFamily="34" charset="0"/>
                <a:ea typeface="Calibri" panose="020F0502020204030204" pitchFamily="34" charset="0"/>
                <a:cs typeface="Calibri" panose="020F0502020204030204" pitchFamily="34" charset="0"/>
              </a:rPr>
              <a:t>Lundi 15 décembre</a:t>
            </a:r>
            <a:r>
              <a:rPr lang="fr-FR" sz="1200" dirty="0">
                <a:latin typeface="Calibri" panose="020F0502020204030204" pitchFamily="34" charset="0"/>
                <a:ea typeface="Calibri" panose="020F0502020204030204" pitchFamily="34" charset="0"/>
                <a:cs typeface="Calibri" panose="020F0502020204030204" pitchFamily="34" charset="0"/>
              </a:rPr>
              <a:t> : on fête Noël à l’antenne lors de la dernière prière-rue de l’année. Un orchestre mené par une de nos bénévoles anime la soirée.</a:t>
            </a:r>
          </a:p>
          <a:p>
            <a:pPr marL="12700" algn="just">
              <a:lnSpc>
                <a:spcPct val="100000"/>
              </a:lnSpc>
              <a:spcBef>
                <a:spcPts val="100"/>
              </a:spcBef>
            </a:pPr>
            <a:endParaRPr lang="fr-FR" sz="1200" dirty="0">
              <a:latin typeface="Calibri" panose="020F0502020204030204" pitchFamily="34" charset="0"/>
              <a:ea typeface="Calibri" panose="020F0502020204030204" pitchFamily="34" charset="0"/>
              <a:cs typeface="Calibri" panose="020F0502020204030204" pitchFamily="34" charset="0"/>
            </a:endParaRPr>
          </a:p>
          <a:p>
            <a:pPr marL="184150" indent="-171450" algn="just">
              <a:lnSpc>
                <a:spcPct val="100000"/>
              </a:lnSpc>
              <a:spcBef>
                <a:spcPts val="100"/>
              </a:spcBef>
              <a:buFont typeface="Wingdings" panose="05000000000000000000" pitchFamily="2" charset="2"/>
              <a:buChar char="Ø"/>
            </a:pPr>
            <a:r>
              <a:rPr lang="fr-FR" sz="1200" u="sng" dirty="0">
                <a:latin typeface="Calibri" panose="020F0502020204030204" pitchFamily="34" charset="0"/>
                <a:ea typeface="Calibri" panose="020F0502020204030204" pitchFamily="34" charset="0"/>
                <a:cs typeface="Calibri" panose="020F0502020204030204" pitchFamily="34" charset="0"/>
              </a:rPr>
              <a:t>Mardi 23 décembre </a:t>
            </a:r>
            <a:r>
              <a:rPr lang="fr-FR" sz="1200" dirty="0">
                <a:latin typeface="Calibri" panose="020F0502020204030204" pitchFamily="34" charset="0"/>
                <a:ea typeface="Calibri" panose="020F0502020204030204" pitchFamily="34" charset="0"/>
                <a:cs typeface="Calibri" panose="020F0502020204030204" pitchFamily="34" charset="0"/>
              </a:rPr>
              <a:t>: fermeture de l’antenne. Réouverture le lundi 5  janvier.</a:t>
            </a:r>
          </a:p>
          <a:p>
            <a:pPr marL="12700" algn="just">
              <a:lnSpc>
                <a:spcPct val="100000"/>
              </a:lnSpc>
              <a:spcBef>
                <a:spcPts val="100"/>
              </a:spcBef>
            </a:pPr>
            <a:endParaRPr lang="fr-FR" sz="1200" dirty="0">
              <a:latin typeface="Calibri" panose="020F0502020204030204" pitchFamily="34" charset="0"/>
              <a:ea typeface="Calibri" panose="020F0502020204030204" pitchFamily="34" charset="0"/>
              <a:cs typeface="Calibri" panose="020F0502020204030204" pitchFamily="34" charset="0"/>
            </a:endParaRPr>
          </a:p>
          <a:p>
            <a:pPr marL="12700" algn="ctr">
              <a:lnSpc>
                <a:spcPct val="100000"/>
              </a:lnSpc>
              <a:spcBef>
                <a:spcPts val="100"/>
              </a:spcBef>
            </a:pPr>
            <a:endParaRPr lang="fr-FR" sz="1200" b="1" dirty="0">
              <a:latin typeface="Calibri" panose="020F0502020204030204" pitchFamily="34" charset="0"/>
              <a:ea typeface="Calibri" panose="020F0502020204030204" pitchFamily="34" charset="0"/>
              <a:cs typeface="Calibri" panose="020F0502020204030204" pitchFamily="34" charset="0"/>
            </a:endParaRPr>
          </a:p>
          <a:p>
            <a:pPr marL="12700" algn="ctr">
              <a:lnSpc>
                <a:spcPct val="100000"/>
              </a:lnSpc>
              <a:spcBef>
                <a:spcPts val="100"/>
              </a:spcBef>
            </a:pPr>
            <a:r>
              <a:rPr lang="fr-FR" sz="1600" b="1" dirty="0">
                <a:latin typeface="Calibri" panose="020F0502020204030204" pitchFamily="34" charset="0"/>
                <a:ea typeface="Calibri" panose="020F0502020204030204" pitchFamily="34" charset="0"/>
                <a:cs typeface="Calibri" panose="020F0502020204030204" pitchFamily="34" charset="0"/>
              </a:rPr>
              <a:t>JOYEUX NOËL A TOUS !</a:t>
            </a:r>
          </a:p>
          <a:p>
            <a:pPr marL="12700" algn="ctr">
              <a:lnSpc>
                <a:spcPct val="100000"/>
              </a:lnSpc>
              <a:spcBef>
                <a:spcPts val="100"/>
              </a:spcBef>
            </a:pPr>
            <a:r>
              <a:rPr lang="fr-FR" sz="1600" b="1" dirty="0">
                <a:latin typeface="Calibri" panose="020F0502020204030204" pitchFamily="34" charset="0"/>
                <a:ea typeface="Calibri" panose="020F0502020204030204" pitchFamily="34" charset="0"/>
                <a:cs typeface="Calibri" panose="020F0502020204030204" pitchFamily="34" charset="0"/>
              </a:rPr>
              <a:t>A L’ANNEE PROCHAINE !</a:t>
            </a:r>
          </a:p>
        </p:txBody>
      </p:sp>
      <p:sp>
        <p:nvSpPr>
          <p:cNvPr id="14" name="object 14"/>
          <p:cNvSpPr txBox="1"/>
          <p:nvPr/>
        </p:nvSpPr>
        <p:spPr>
          <a:xfrm>
            <a:off x="7219168" y="6227792"/>
            <a:ext cx="3144521" cy="1146468"/>
          </a:xfrm>
          <a:prstGeom prst="rect">
            <a:avLst/>
          </a:prstGeom>
        </p:spPr>
        <p:txBody>
          <a:bodyPr vert="horz" wrap="square" lIns="0" tIns="12700" rIns="0" bIns="0" rtlCol="0">
            <a:spAutoFit/>
          </a:bodyPr>
          <a:lstStyle/>
          <a:p>
            <a:pPr marL="12700">
              <a:lnSpc>
                <a:spcPct val="100000"/>
              </a:lnSpc>
              <a:spcBef>
                <a:spcPts val="100"/>
              </a:spcBef>
              <a:tabLst>
                <a:tab pos="2066925" algn="l"/>
                <a:tab pos="2710815" algn="l"/>
                <a:tab pos="3420110" algn="l"/>
              </a:tabLst>
            </a:pPr>
            <a:endParaRPr lang="fr-FR" sz="2000" i="1" spc="-190" dirty="0">
              <a:latin typeface="Palatino Linotype"/>
              <a:cs typeface="Palatino Linotype"/>
            </a:endParaRPr>
          </a:p>
          <a:p>
            <a:pPr marL="12700">
              <a:lnSpc>
                <a:spcPct val="100000"/>
              </a:lnSpc>
              <a:spcBef>
                <a:spcPts val="100"/>
              </a:spcBef>
              <a:tabLst>
                <a:tab pos="2066925" algn="l"/>
                <a:tab pos="2710815" algn="l"/>
                <a:tab pos="3420110" algn="l"/>
              </a:tabLst>
            </a:pPr>
            <a:endParaRPr lang="fr-FR" sz="2000" i="1" spc="-190" dirty="0">
              <a:latin typeface="Palatino Linotype"/>
              <a:cs typeface="Palatino Linotype"/>
            </a:endParaRPr>
          </a:p>
          <a:p>
            <a:pPr marL="12700">
              <a:lnSpc>
                <a:spcPct val="100000"/>
              </a:lnSpc>
              <a:spcBef>
                <a:spcPts val="100"/>
              </a:spcBef>
              <a:tabLst>
                <a:tab pos="2066925" algn="l"/>
                <a:tab pos="2710815" algn="l"/>
                <a:tab pos="3420110" algn="l"/>
              </a:tabLst>
            </a:pPr>
            <a:endParaRPr sz="3200" dirty="0">
              <a:latin typeface="Palatino Linotype"/>
              <a:cs typeface="Palatino Linotype"/>
            </a:endParaRPr>
          </a:p>
        </p:txBody>
      </p:sp>
      <p:pic>
        <p:nvPicPr>
          <p:cNvPr id="21" name="Image 20">
            <a:extLst>
              <a:ext uri="{FF2B5EF4-FFF2-40B4-BE49-F238E27FC236}">
                <a16:creationId xmlns:a16="http://schemas.microsoft.com/office/drawing/2014/main" id="{941A50C9-FA32-5549-0CB7-1F5223E35B7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137502" y="4754988"/>
            <a:ext cx="2345847" cy="1669160"/>
          </a:xfrm>
          <a:prstGeom prst="rect">
            <a:avLst/>
          </a:prstGeom>
        </p:spPr>
      </p:pic>
      <p:sp>
        <p:nvSpPr>
          <p:cNvPr id="24" name="object 3">
            <a:extLst>
              <a:ext uri="{FF2B5EF4-FFF2-40B4-BE49-F238E27FC236}">
                <a16:creationId xmlns:a16="http://schemas.microsoft.com/office/drawing/2014/main" id="{DF375E01-096E-B43B-DF84-37C3DE5BE714}"/>
              </a:ext>
            </a:extLst>
          </p:cNvPr>
          <p:cNvSpPr txBox="1"/>
          <p:nvPr/>
        </p:nvSpPr>
        <p:spPr>
          <a:xfrm>
            <a:off x="4252663" y="3959334"/>
            <a:ext cx="1957705" cy="806631"/>
          </a:xfrm>
          <a:prstGeom prst="rect">
            <a:avLst/>
          </a:prstGeom>
        </p:spPr>
        <p:txBody>
          <a:bodyPr vert="horz" wrap="square" lIns="0" tIns="12700" rIns="0" bIns="0" rtlCol="0">
            <a:spAutoFit/>
          </a:bodyPr>
          <a:lstStyle/>
          <a:p>
            <a:pPr marL="261620" marR="252095" indent="-1270" algn="ctr">
              <a:lnSpc>
                <a:spcPct val="108300"/>
              </a:lnSpc>
              <a:spcBef>
                <a:spcPts val="100"/>
              </a:spcBef>
            </a:pPr>
            <a:r>
              <a:rPr lang="fr-FR" sz="1200" b="1" spc="-100" dirty="0">
                <a:latin typeface="+mj-lt"/>
                <a:cs typeface="Arial"/>
              </a:rPr>
              <a:t>Antenne Lyon</a:t>
            </a:r>
            <a:r>
              <a:rPr lang="fr-FR" sz="1200" b="1" spc="-90" dirty="0">
                <a:latin typeface="+mj-lt"/>
                <a:cs typeface="Arial"/>
              </a:rPr>
              <a:t> Saint-Nizier</a:t>
            </a:r>
            <a:r>
              <a:rPr sz="1200" b="1" spc="-50" dirty="0">
                <a:latin typeface="+mj-lt"/>
                <a:cs typeface="Arial"/>
              </a:rPr>
              <a:t> </a:t>
            </a:r>
            <a:r>
              <a:rPr sz="1200" b="1" spc="-55" dirty="0">
                <a:latin typeface="+mj-lt"/>
                <a:cs typeface="Arial"/>
              </a:rPr>
              <a:t>:  </a:t>
            </a:r>
            <a:br>
              <a:rPr lang="fr-FR" sz="1200" b="1" spc="-55" dirty="0">
                <a:latin typeface="+mj-lt"/>
                <a:cs typeface="Arial"/>
              </a:rPr>
            </a:br>
            <a:r>
              <a:rPr lang="fr-FR" sz="1200" b="1" spc="-130" dirty="0">
                <a:latin typeface="+mj-lt"/>
                <a:cs typeface="Arial"/>
              </a:rPr>
              <a:t>46 rue du Président E. Herriot</a:t>
            </a:r>
            <a:endParaRPr sz="1200" dirty="0">
              <a:latin typeface="+mj-lt"/>
              <a:cs typeface="Arial"/>
            </a:endParaRPr>
          </a:p>
          <a:p>
            <a:pPr algn="ctr">
              <a:lnSpc>
                <a:spcPct val="100000"/>
              </a:lnSpc>
              <a:spcBef>
                <a:spcPts val="100"/>
              </a:spcBef>
            </a:pPr>
            <a:r>
              <a:rPr lang="fr-FR" sz="1200" b="1" spc="-105" dirty="0">
                <a:latin typeface="+mj-lt"/>
                <a:cs typeface="Arial"/>
              </a:rPr>
              <a:t>69002 Lyon</a:t>
            </a:r>
            <a:endParaRPr sz="1200" dirty="0">
              <a:latin typeface="+mj-lt"/>
              <a:cs typeface="Arial"/>
            </a:endParaRPr>
          </a:p>
          <a:p>
            <a:pPr marL="1905" algn="ctr">
              <a:lnSpc>
                <a:spcPct val="100000"/>
              </a:lnSpc>
              <a:spcBef>
                <a:spcPts val="100"/>
              </a:spcBef>
            </a:pPr>
            <a:r>
              <a:rPr sz="1200" b="1" spc="-175" dirty="0">
                <a:latin typeface="+mj-lt"/>
                <a:cs typeface="Arial"/>
              </a:rPr>
              <a:t>T</a:t>
            </a:r>
            <a:r>
              <a:rPr sz="1200" b="1" spc="-80" dirty="0">
                <a:latin typeface="+mj-lt"/>
                <a:cs typeface="Arial"/>
              </a:rPr>
              <a:t>el</a:t>
            </a:r>
            <a:r>
              <a:rPr sz="1200" b="1" spc="-60" dirty="0">
                <a:latin typeface="+mj-lt"/>
                <a:cs typeface="Arial"/>
              </a:rPr>
              <a:t>:</a:t>
            </a:r>
            <a:r>
              <a:rPr sz="1200" b="1" spc="-50" dirty="0">
                <a:latin typeface="+mj-lt"/>
                <a:cs typeface="Arial"/>
              </a:rPr>
              <a:t> </a:t>
            </a:r>
            <a:r>
              <a:rPr sz="1200" b="1" spc="-110" dirty="0">
                <a:latin typeface="+mj-lt"/>
                <a:cs typeface="Arial"/>
              </a:rPr>
              <a:t>0</a:t>
            </a:r>
            <a:r>
              <a:rPr lang="fr-FR" sz="1200" b="1" spc="-105" dirty="0">
                <a:latin typeface="+mj-lt"/>
                <a:cs typeface="Arial"/>
              </a:rPr>
              <a:t>6 18 35 59 91</a:t>
            </a:r>
            <a:endParaRPr sz="1200" dirty="0">
              <a:latin typeface="+mj-lt"/>
              <a:cs typeface="Arial"/>
            </a:endParaRPr>
          </a:p>
        </p:txBody>
      </p:sp>
      <p:sp>
        <p:nvSpPr>
          <p:cNvPr id="11" name="ZoneTexte 10">
            <a:extLst>
              <a:ext uri="{FF2B5EF4-FFF2-40B4-BE49-F238E27FC236}">
                <a16:creationId xmlns:a16="http://schemas.microsoft.com/office/drawing/2014/main" id="{138E50E3-349F-1226-9F5F-BFD6D8F03B84}"/>
              </a:ext>
            </a:extLst>
          </p:cNvPr>
          <p:cNvSpPr txBox="1"/>
          <p:nvPr/>
        </p:nvSpPr>
        <p:spPr>
          <a:xfrm>
            <a:off x="7285029" y="1568450"/>
            <a:ext cx="3032504" cy="4524315"/>
          </a:xfrm>
          <a:prstGeom prst="rect">
            <a:avLst/>
          </a:prstGeom>
          <a:noFill/>
        </p:spPr>
        <p:txBody>
          <a:bodyPr wrap="square">
            <a:spAutoFit/>
          </a:bodyPr>
          <a:lstStyle/>
          <a:p>
            <a:endParaRPr lang="fr-FR" sz="1200" b="1" dirty="0">
              <a:latin typeface="+mj-lt"/>
            </a:endParaRPr>
          </a:p>
          <a:p>
            <a:endParaRPr lang="fr-FR" sz="1200" b="1" dirty="0">
              <a:latin typeface="+mj-lt"/>
            </a:endParaRPr>
          </a:p>
          <a:p>
            <a:pPr algn="just"/>
            <a:r>
              <a:rPr lang="fr-FR" sz="1200" b="1" dirty="0">
                <a:latin typeface="+mj-lt"/>
              </a:rPr>
              <a:t>C'est dans les pauvres que nous trouvons la source de la joie et de l'espérance </a:t>
            </a:r>
            <a:endParaRPr lang="fr-FR" sz="1200" dirty="0">
              <a:latin typeface="+mj-lt"/>
            </a:endParaRPr>
          </a:p>
          <a:p>
            <a:pPr algn="just"/>
            <a:r>
              <a:rPr lang="fr-FR" sz="1200" dirty="0">
                <a:latin typeface="+mj-lt"/>
              </a:rPr>
              <a:t>Si Jésus montre sa miséricorde, s'il se rend présent parmi les aveugles, les boiteux, les morts, les pauvres..., il faut prêter attention à eux pour découvrir sa présence vivante. Dans l'exhortation apostolique « </a:t>
            </a:r>
            <a:r>
              <a:rPr lang="fr-FR" sz="1200" dirty="0" err="1">
                <a:latin typeface="+mj-lt"/>
              </a:rPr>
              <a:t>Dilexi</a:t>
            </a:r>
            <a:r>
              <a:rPr lang="fr-FR" sz="1200" dirty="0">
                <a:latin typeface="+mj-lt"/>
              </a:rPr>
              <a:t> te » de Léon XIV, l'idée qui revient le plus souvent est celle du pauvre comme lieu de rencontre avec Jésus. Oui, le pauvre est le porte-parole de Jésus, c'est Jésus souffrant qui s'approche de nous, c'est Jésus dans la crèche qui se laisse soigner. C'est dans les pauvres que nous trouvons Jésus et c'est pourquoi ils sont pour nous la source de la vraie joie et de l'espoir. Tel est notre Avent : aller vers les pauvres, c'est aller vers Jésus. Rencontrer un pauvre, c'est rencontrer Jésus. Eux, lui, feront de nos exils et de nos prisons de véritables foyers de joie. </a:t>
            </a:r>
          </a:p>
          <a:p>
            <a:endParaRPr lang="fr-FR" sz="1200" b="1" dirty="0">
              <a:latin typeface="+mj-lt"/>
              <a:ea typeface="Calibri" panose="020F0502020204030204" pitchFamily="34" charset="0"/>
              <a:cs typeface="Calibri" panose="020F0502020204030204" pitchFamily="34" charset="0"/>
            </a:endParaRPr>
          </a:p>
          <a:p>
            <a:r>
              <a:rPr lang="fr-FR" sz="1200" b="1" dirty="0">
                <a:latin typeface="+mj-lt"/>
                <a:ea typeface="Calibri" panose="020F0502020204030204" pitchFamily="34" charset="0"/>
                <a:cs typeface="Calibri" panose="020F0502020204030204" pitchFamily="34" charset="0"/>
              </a:rPr>
              <a:t>P. Diego Martin - Prado</a:t>
            </a:r>
          </a:p>
        </p:txBody>
      </p:sp>
      <p:sp>
        <p:nvSpPr>
          <p:cNvPr id="10" name="Titre 9">
            <a:extLst>
              <a:ext uri="{FF2B5EF4-FFF2-40B4-BE49-F238E27FC236}">
                <a16:creationId xmlns:a16="http://schemas.microsoft.com/office/drawing/2014/main" id="{D66A68C0-21FE-C6F1-648C-F272607587DC}"/>
              </a:ext>
            </a:extLst>
          </p:cNvPr>
          <p:cNvSpPr>
            <a:spLocks noGrp="1"/>
          </p:cNvSpPr>
          <p:nvPr>
            <p:ph type="title"/>
          </p:nvPr>
        </p:nvSpPr>
        <p:spPr>
          <a:xfrm>
            <a:off x="8235950" y="1383784"/>
            <a:ext cx="1324664" cy="369332"/>
          </a:xfrm>
        </p:spPr>
        <p:txBody>
          <a:bodyPr/>
          <a:lstStyle/>
          <a:p>
            <a:r>
              <a:rPr lang="fr-FR" dirty="0">
                <a:latin typeface="+mn-lt"/>
              </a:rPr>
              <a:t>Décembre  2025</a:t>
            </a:r>
            <a:br>
              <a:rPr lang="fr-FR" dirty="0">
                <a:latin typeface="+mn-lt"/>
              </a:rPr>
            </a:br>
            <a:endParaRPr lang="fr-FR" dirty="0">
              <a:latin typeface="+mn-lt"/>
            </a:endParaRPr>
          </a:p>
        </p:txBody>
      </p:sp>
      <p:pic>
        <p:nvPicPr>
          <p:cNvPr id="2" name="bg object 17">
            <a:extLst>
              <a:ext uri="{FF2B5EF4-FFF2-40B4-BE49-F238E27FC236}">
                <a16:creationId xmlns:a16="http://schemas.microsoft.com/office/drawing/2014/main" id="{2CAF5921-9C9F-E900-9321-A7B4FCD39ADA}"/>
              </a:ext>
            </a:extLst>
          </p:cNvPr>
          <p:cNvPicPr/>
          <p:nvPr/>
        </p:nvPicPr>
        <p:blipFill>
          <a:blip r:embed="rId4" cstate="print"/>
          <a:stretch>
            <a:fillRect/>
          </a:stretch>
        </p:blipFill>
        <p:spPr>
          <a:xfrm>
            <a:off x="8007350" y="128428"/>
            <a:ext cx="1844850" cy="754221"/>
          </a:xfrm>
          <a:prstGeom prst="rect">
            <a:avLst/>
          </a:prstGeom>
        </p:spPr>
      </p:pic>
      <p:sp>
        <p:nvSpPr>
          <p:cNvPr id="7" name="Étoile : 5 branches 6">
            <a:extLst>
              <a:ext uri="{FF2B5EF4-FFF2-40B4-BE49-F238E27FC236}">
                <a16:creationId xmlns:a16="http://schemas.microsoft.com/office/drawing/2014/main" id="{C91E8E93-6494-F846-6D5D-9A8BA0F661AD}"/>
              </a:ext>
            </a:extLst>
          </p:cNvPr>
          <p:cNvSpPr/>
          <p:nvPr/>
        </p:nvSpPr>
        <p:spPr>
          <a:xfrm>
            <a:off x="8441082" y="6140450"/>
            <a:ext cx="914400" cy="914400"/>
          </a:xfrm>
          <a:prstGeom prst="star5">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8" name="Étoile : 5 branches 7">
            <a:extLst>
              <a:ext uri="{FF2B5EF4-FFF2-40B4-BE49-F238E27FC236}">
                <a16:creationId xmlns:a16="http://schemas.microsoft.com/office/drawing/2014/main" id="{8BB95654-BB28-EB8D-EB1B-1DD50CDCE133}"/>
              </a:ext>
            </a:extLst>
          </p:cNvPr>
          <p:cNvSpPr/>
          <p:nvPr/>
        </p:nvSpPr>
        <p:spPr>
          <a:xfrm>
            <a:off x="8851292" y="6292850"/>
            <a:ext cx="84225" cy="165276"/>
          </a:xfrm>
          <a:prstGeom prst="star5">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object 22"/>
          <p:cNvSpPr txBox="1"/>
          <p:nvPr/>
        </p:nvSpPr>
        <p:spPr>
          <a:xfrm>
            <a:off x="7614267" y="6060681"/>
            <a:ext cx="54610" cy="164465"/>
          </a:xfrm>
          <a:prstGeom prst="rect">
            <a:avLst/>
          </a:prstGeom>
        </p:spPr>
        <p:txBody>
          <a:bodyPr vert="horz" wrap="square" lIns="0" tIns="13970" rIns="0" bIns="0" rtlCol="0">
            <a:spAutoFit/>
          </a:bodyPr>
          <a:lstStyle/>
          <a:p>
            <a:pPr marL="12700">
              <a:lnSpc>
                <a:spcPct val="100000"/>
              </a:lnSpc>
              <a:spcBef>
                <a:spcPts val="110"/>
              </a:spcBef>
            </a:pPr>
            <a:r>
              <a:rPr sz="900" dirty="0">
                <a:latin typeface="Comic Sans MS"/>
                <a:cs typeface="Comic Sans MS"/>
              </a:rPr>
              <a:t>.</a:t>
            </a:r>
            <a:endParaRPr sz="900">
              <a:latin typeface="Comic Sans MS"/>
              <a:cs typeface="Comic Sans MS"/>
            </a:endParaRPr>
          </a:p>
        </p:txBody>
      </p:sp>
      <p:sp>
        <p:nvSpPr>
          <p:cNvPr id="23" name="object 23"/>
          <p:cNvSpPr txBox="1"/>
          <p:nvPr/>
        </p:nvSpPr>
        <p:spPr>
          <a:xfrm>
            <a:off x="349610" y="4493325"/>
            <a:ext cx="2783027" cy="2687915"/>
          </a:xfrm>
          <a:prstGeom prst="rect">
            <a:avLst/>
          </a:prstGeom>
        </p:spPr>
        <p:txBody>
          <a:bodyPr vert="horz" wrap="square" lIns="0" tIns="12700" rIns="0" bIns="0" rtlCol="0">
            <a:spAutoFit/>
          </a:bodyPr>
          <a:lstStyle/>
          <a:p>
            <a:pPr marL="12700">
              <a:lnSpc>
                <a:spcPct val="100000"/>
              </a:lnSpc>
              <a:spcBef>
                <a:spcPts val="100"/>
              </a:spcBef>
            </a:pPr>
            <a:endParaRPr lang="fr-FR" sz="1600" b="1" spc="-150" dirty="0">
              <a:solidFill>
                <a:srgbClr val="E46814"/>
              </a:solidFill>
              <a:latin typeface="Arial"/>
              <a:cs typeface="Arial"/>
            </a:endParaRPr>
          </a:p>
          <a:p>
            <a:pPr marL="12700">
              <a:lnSpc>
                <a:spcPct val="100000"/>
              </a:lnSpc>
              <a:spcBef>
                <a:spcPts val="100"/>
              </a:spcBef>
            </a:pPr>
            <a:r>
              <a:rPr lang="fr-FR" sz="1600" b="1" spc="-150" dirty="0">
                <a:solidFill>
                  <a:srgbClr val="F39200"/>
                </a:solidFill>
                <a:latin typeface="Arial"/>
                <a:cs typeface="Arial"/>
              </a:rPr>
              <a:t>ACTION DE GRÂCE :</a:t>
            </a:r>
          </a:p>
          <a:p>
            <a:pPr marL="12700">
              <a:lnSpc>
                <a:spcPct val="100000"/>
              </a:lnSpc>
              <a:spcBef>
                <a:spcPts val="100"/>
              </a:spcBef>
            </a:pPr>
            <a:endParaRPr lang="fr-FR" sz="1600" b="1" spc="-85" dirty="0">
              <a:solidFill>
                <a:srgbClr val="F39200"/>
              </a:solidFill>
              <a:latin typeface="Arial"/>
              <a:cs typeface="Arial"/>
            </a:endParaRPr>
          </a:p>
          <a:p>
            <a:pPr marL="12700" algn="just">
              <a:lnSpc>
                <a:spcPct val="100000"/>
              </a:lnSpc>
              <a:spcBef>
                <a:spcPts val="100"/>
              </a:spcBef>
            </a:pPr>
            <a:r>
              <a:rPr lang="fr-FR" sz="1200" spc="-85" dirty="0">
                <a:cs typeface="Arial"/>
              </a:rPr>
              <a:t>Pour tant de gestes d’amitié, d’accueil : Seigneur, sois loué.</a:t>
            </a:r>
          </a:p>
          <a:p>
            <a:pPr marL="12700" algn="just">
              <a:lnSpc>
                <a:spcPct val="100000"/>
              </a:lnSpc>
              <a:spcBef>
                <a:spcPts val="100"/>
              </a:spcBef>
            </a:pPr>
            <a:endParaRPr lang="fr-FR" sz="1200" spc="-85" dirty="0">
              <a:cs typeface="Arial"/>
            </a:endParaRPr>
          </a:p>
          <a:p>
            <a:pPr marL="12700" algn="just">
              <a:lnSpc>
                <a:spcPct val="100000"/>
              </a:lnSpc>
              <a:spcBef>
                <a:spcPts val="100"/>
              </a:spcBef>
            </a:pPr>
            <a:r>
              <a:rPr lang="fr-FR" sz="1200" spc="-85" dirty="0">
                <a:cs typeface="Arial"/>
              </a:rPr>
              <a:t>Louange à Toi, Seigneur, pour tous les bénévoles qui accueillent nos frères et sœurs, faisant de chaque rencontre un lieu de fraternité.</a:t>
            </a:r>
          </a:p>
          <a:p>
            <a:pPr marL="12700" algn="just">
              <a:lnSpc>
                <a:spcPct val="100000"/>
              </a:lnSpc>
              <a:spcBef>
                <a:spcPts val="100"/>
              </a:spcBef>
            </a:pPr>
            <a:endParaRPr lang="fr-FR" sz="1200" spc="-85" dirty="0">
              <a:cs typeface="Arial"/>
            </a:endParaRPr>
          </a:p>
          <a:p>
            <a:pPr marL="12700" algn="just">
              <a:lnSpc>
                <a:spcPct val="100000"/>
              </a:lnSpc>
              <a:spcBef>
                <a:spcPts val="100"/>
              </a:spcBef>
            </a:pPr>
            <a:r>
              <a:rPr lang="fr-FR" sz="1200" spc="-85" dirty="0">
                <a:cs typeface="Arial"/>
              </a:rPr>
              <a:t>Bénis sois Tu, Seigneur,  de cheminer avec chacun de nous sur les chemins de la vie : Toi qui consoles, encourages, pardonnes.</a:t>
            </a:r>
          </a:p>
        </p:txBody>
      </p:sp>
      <p:sp>
        <p:nvSpPr>
          <p:cNvPr id="17" name="object 17"/>
          <p:cNvSpPr txBox="1"/>
          <p:nvPr/>
        </p:nvSpPr>
        <p:spPr>
          <a:xfrm>
            <a:off x="463550" y="857282"/>
            <a:ext cx="1978367" cy="193515"/>
          </a:xfrm>
          <a:prstGeom prst="rect">
            <a:avLst/>
          </a:prstGeom>
        </p:spPr>
        <p:txBody>
          <a:bodyPr vert="horz" wrap="square" lIns="0" tIns="11430" rIns="0" bIns="0" rtlCol="0">
            <a:spAutoFit/>
          </a:bodyPr>
          <a:lstStyle/>
          <a:p>
            <a:pPr marR="5080" defTabSz="987425">
              <a:lnSpc>
                <a:spcPct val="101899"/>
              </a:lnSpc>
              <a:spcBef>
                <a:spcPts val="90"/>
              </a:spcBef>
            </a:pPr>
            <a:r>
              <a:rPr lang="fr-FR" sz="1200" spc="5" dirty="0">
                <a:cs typeface="Arial MT"/>
              </a:rPr>
              <a:t>     </a:t>
            </a:r>
            <a:r>
              <a:rPr sz="1200" spc="5" dirty="0" err="1">
                <a:cs typeface="Arial MT"/>
              </a:rPr>
              <a:t>Ici</a:t>
            </a:r>
            <a:r>
              <a:rPr sz="1200" spc="-30" dirty="0">
                <a:cs typeface="Arial MT"/>
              </a:rPr>
              <a:t> </a:t>
            </a:r>
            <a:r>
              <a:rPr sz="1200" spc="15" dirty="0">
                <a:cs typeface="Arial MT"/>
              </a:rPr>
              <a:t>commence</a:t>
            </a:r>
            <a:r>
              <a:rPr lang="fr-FR" sz="1200" spc="15" dirty="0">
                <a:cs typeface="Arial MT"/>
              </a:rPr>
              <a:t> n</a:t>
            </a:r>
            <a:r>
              <a:rPr sz="1200" spc="5" dirty="0" err="1">
                <a:cs typeface="Arial MT"/>
              </a:rPr>
              <a:t>otre</a:t>
            </a:r>
            <a:r>
              <a:rPr sz="1200" spc="5" dirty="0">
                <a:cs typeface="Arial MT"/>
              </a:rPr>
              <a:t> </a:t>
            </a:r>
            <a:r>
              <a:rPr sz="1200" spc="-420" dirty="0">
                <a:cs typeface="Arial MT"/>
              </a:rPr>
              <a:t> </a:t>
            </a:r>
            <a:r>
              <a:rPr sz="1200" spc="5" dirty="0">
                <a:cs typeface="Arial MT"/>
              </a:rPr>
              <a:t>tournée</a:t>
            </a:r>
            <a:endParaRPr sz="1200" dirty="0">
              <a:cs typeface="Arial MT"/>
            </a:endParaRPr>
          </a:p>
        </p:txBody>
      </p:sp>
      <p:sp>
        <p:nvSpPr>
          <p:cNvPr id="10" name="ZoneTexte 9">
            <a:extLst>
              <a:ext uri="{FF2B5EF4-FFF2-40B4-BE49-F238E27FC236}">
                <a16:creationId xmlns:a16="http://schemas.microsoft.com/office/drawing/2014/main" id="{935E5148-C184-FCF9-AA59-8264627DF4B5}"/>
              </a:ext>
            </a:extLst>
          </p:cNvPr>
          <p:cNvSpPr txBox="1"/>
          <p:nvPr/>
        </p:nvSpPr>
        <p:spPr>
          <a:xfrm>
            <a:off x="7321550" y="1565235"/>
            <a:ext cx="3124200" cy="553998"/>
          </a:xfrm>
          <a:prstGeom prst="rect">
            <a:avLst/>
          </a:prstGeom>
          <a:noFill/>
        </p:spPr>
        <p:txBody>
          <a:bodyPr wrap="square" rtlCol="0">
            <a:spAutoFit/>
          </a:bodyPr>
          <a:lstStyle/>
          <a:p>
            <a:pPr algn="just"/>
            <a:endParaRPr lang="fr-FR" sz="1200" spc="-85" dirty="0">
              <a:ea typeface="Calibri" panose="020F0502020204030204" pitchFamily="34" charset="0"/>
              <a:cs typeface="Calibri" panose="020F0502020204030204" pitchFamily="34" charset="0"/>
            </a:endParaRPr>
          </a:p>
          <a:p>
            <a:endParaRPr lang="fr-FR" dirty="0"/>
          </a:p>
        </p:txBody>
      </p:sp>
      <p:pic>
        <p:nvPicPr>
          <p:cNvPr id="9" name="Image 8">
            <a:extLst>
              <a:ext uri="{FF2B5EF4-FFF2-40B4-BE49-F238E27FC236}">
                <a16:creationId xmlns:a16="http://schemas.microsoft.com/office/drawing/2014/main" id="{795CD8AA-763E-A475-1150-937AC536D7CC}"/>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rot="5400000">
            <a:off x="178048" y="1673117"/>
            <a:ext cx="2965449" cy="2224087"/>
          </a:xfrm>
          <a:prstGeom prst="rect">
            <a:avLst/>
          </a:prstGeom>
        </p:spPr>
      </p:pic>
      <p:sp>
        <p:nvSpPr>
          <p:cNvPr id="5" name="ZoneTexte 4">
            <a:extLst>
              <a:ext uri="{FF2B5EF4-FFF2-40B4-BE49-F238E27FC236}">
                <a16:creationId xmlns:a16="http://schemas.microsoft.com/office/drawing/2014/main" id="{001BA9FE-979E-279E-F377-55909FA697B1}"/>
              </a:ext>
            </a:extLst>
          </p:cNvPr>
          <p:cNvSpPr txBox="1"/>
          <p:nvPr/>
        </p:nvSpPr>
        <p:spPr>
          <a:xfrm>
            <a:off x="8791284" y="949118"/>
            <a:ext cx="780983" cy="276999"/>
          </a:xfrm>
          <a:prstGeom prst="rect">
            <a:avLst/>
          </a:prstGeom>
          <a:noFill/>
        </p:spPr>
        <p:txBody>
          <a:bodyPr wrap="none" rtlCol="0">
            <a:spAutoFit/>
          </a:bodyPr>
          <a:lstStyle/>
          <a:p>
            <a:r>
              <a:rPr lang="fr-FR" sz="1200" b="1" dirty="0">
                <a:solidFill>
                  <a:schemeClr val="bg1"/>
                </a:solidFill>
              </a:rPr>
              <a:t>Ciné-club</a:t>
            </a:r>
          </a:p>
        </p:txBody>
      </p:sp>
      <p:sp>
        <p:nvSpPr>
          <p:cNvPr id="8" name="ZoneTexte 7">
            <a:extLst>
              <a:ext uri="{FF2B5EF4-FFF2-40B4-BE49-F238E27FC236}">
                <a16:creationId xmlns:a16="http://schemas.microsoft.com/office/drawing/2014/main" id="{14B10612-37CD-606E-E9DC-18416E462B83}"/>
              </a:ext>
            </a:extLst>
          </p:cNvPr>
          <p:cNvSpPr txBox="1"/>
          <p:nvPr/>
        </p:nvSpPr>
        <p:spPr>
          <a:xfrm>
            <a:off x="7781905" y="5358395"/>
            <a:ext cx="2057423" cy="276999"/>
          </a:xfrm>
          <a:prstGeom prst="rect">
            <a:avLst/>
          </a:prstGeom>
          <a:noFill/>
        </p:spPr>
        <p:txBody>
          <a:bodyPr wrap="none" rtlCol="0">
            <a:spAutoFit/>
          </a:bodyPr>
          <a:lstStyle/>
          <a:p>
            <a:r>
              <a:rPr lang="fr-FR" sz="1200" b="1" dirty="0">
                <a:solidFill>
                  <a:schemeClr val="bg1"/>
                </a:solidFill>
              </a:rPr>
              <a:t>Session Paray-le-Monial 2025</a:t>
            </a:r>
          </a:p>
        </p:txBody>
      </p:sp>
      <p:sp>
        <p:nvSpPr>
          <p:cNvPr id="12" name="Rectangle 11">
            <a:extLst>
              <a:ext uri="{FF2B5EF4-FFF2-40B4-BE49-F238E27FC236}">
                <a16:creationId xmlns:a16="http://schemas.microsoft.com/office/drawing/2014/main" id="{139EE4DB-9B60-C00C-8ACE-55AD6B56F939}"/>
              </a:ext>
            </a:extLst>
          </p:cNvPr>
          <p:cNvSpPr/>
          <p:nvPr/>
        </p:nvSpPr>
        <p:spPr>
          <a:xfrm>
            <a:off x="234950" y="120007"/>
            <a:ext cx="10210800" cy="478808"/>
          </a:xfrm>
          <a:prstGeom prst="rect">
            <a:avLst/>
          </a:prstGeom>
          <a:solidFill>
            <a:srgbClr val="F392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13" name="object 3">
            <a:extLst>
              <a:ext uri="{FF2B5EF4-FFF2-40B4-BE49-F238E27FC236}">
                <a16:creationId xmlns:a16="http://schemas.microsoft.com/office/drawing/2014/main" id="{16FD2AE2-AD13-9B5F-A366-4F0D92947FA4}"/>
              </a:ext>
            </a:extLst>
          </p:cNvPr>
          <p:cNvPicPr/>
          <p:nvPr/>
        </p:nvPicPr>
        <p:blipFill>
          <a:blip r:embed="rId3" cstate="print"/>
          <a:stretch>
            <a:fillRect/>
          </a:stretch>
        </p:blipFill>
        <p:spPr>
          <a:xfrm>
            <a:off x="9378950" y="140972"/>
            <a:ext cx="737869" cy="436878"/>
          </a:xfrm>
          <a:prstGeom prst="rect">
            <a:avLst/>
          </a:prstGeom>
        </p:spPr>
      </p:pic>
      <p:sp>
        <p:nvSpPr>
          <p:cNvPr id="2" name="object 2"/>
          <p:cNvSpPr txBox="1"/>
          <p:nvPr/>
        </p:nvSpPr>
        <p:spPr>
          <a:xfrm>
            <a:off x="3830583" y="120650"/>
            <a:ext cx="2799546" cy="405239"/>
          </a:xfrm>
          <a:prstGeom prst="rect">
            <a:avLst/>
          </a:prstGeom>
          <a:ln w="12699">
            <a:solidFill>
              <a:srgbClr val="FF8D00"/>
            </a:solidFill>
          </a:ln>
        </p:spPr>
        <p:txBody>
          <a:bodyPr vert="horz" wrap="square" lIns="0" tIns="96520" rIns="0" bIns="0" rtlCol="0">
            <a:spAutoFit/>
          </a:bodyPr>
          <a:lstStyle/>
          <a:p>
            <a:pPr marL="85725">
              <a:lnSpc>
                <a:spcPct val="100000"/>
              </a:lnSpc>
              <a:spcBef>
                <a:spcPts val="760"/>
              </a:spcBef>
            </a:pPr>
            <a:r>
              <a:rPr sz="2000" spc="-170" dirty="0">
                <a:latin typeface="+mj-lt"/>
                <a:cs typeface="Arial MT"/>
              </a:rPr>
              <a:t>INTENTION</a:t>
            </a:r>
            <a:r>
              <a:rPr sz="2000" spc="-185" dirty="0">
                <a:latin typeface="+mj-lt"/>
                <a:cs typeface="Arial MT"/>
              </a:rPr>
              <a:t>S</a:t>
            </a:r>
            <a:r>
              <a:rPr sz="2000" spc="-75" dirty="0">
                <a:latin typeface="+mj-lt"/>
                <a:cs typeface="Arial MT"/>
              </a:rPr>
              <a:t> </a:t>
            </a:r>
            <a:r>
              <a:rPr sz="2000" spc="-204" dirty="0">
                <a:latin typeface="+mj-lt"/>
                <a:cs typeface="Arial MT"/>
              </a:rPr>
              <a:t>D</a:t>
            </a:r>
            <a:r>
              <a:rPr sz="2000" spc="-185" dirty="0">
                <a:latin typeface="+mj-lt"/>
                <a:cs typeface="Arial MT"/>
              </a:rPr>
              <a:t>E</a:t>
            </a:r>
            <a:r>
              <a:rPr sz="2000" spc="-80" dirty="0">
                <a:latin typeface="+mj-lt"/>
                <a:cs typeface="Arial MT"/>
              </a:rPr>
              <a:t> </a:t>
            </a:r>
            <a:r>
              <a:rPr sz="2000" spc="-175" dirty="0">
                <a:latin typeface="+mj-lt"/>
                <a:cs typeface="Arial MT"/>
              </a:rPr>
              <a:t>PRIÈRE</a:t>
            </a:r>
            <a:endParaRPr sz="2000" dirty="0">
              <a:latin typeface="+mj-lt"/>
              <a:cs typeface="Arial MT"/>
            </a:endParaRPr>
          </a:p>
        </p:txBody>
      </p:sp>
      <p:sp>
        <p:nvSpPr>
          <p:cNvPr id="14" name="ZoneTexte 13">
            <a:extLst>
              <a:ext uri="{FF2B5EF4-FFF2-40B4-BE49-F238E27FC236}">
                <a16:creationId xmlns:a16="http://schemas.microsoft.com/office/drawing/2014/main" id="{D866CCF7-0ABA-01CE-D437-E988EEAFF6FF}"/>
              </a:ext>
            </a:extLst>
          </p:cNvPr>
          <p:cNvSpPr txBox="1"/>
          <p:nvPr/>
        </p:nvSpPr>
        <p:spPr>
          <a:xfrm>
            <a:off x="3906907" y="1050797"/>
            <a:ext cx="2957443" cy="4278094"/>
          </a:xfrm>
          <a:prstGeom prst="rect">
            <a:avLst/>
          </a:prstGeom>
          <a:noFill/>
        </p:spPr>
        <p:txBody>
          <a:bodyPr wrap="square">
            <a:spAutoFit/>
          </a:bodyPr>
          <a:lstStyle/>
          <a:p>
            <a:pPr>
              <a:buNone/>
            </a:pPr>
            <a:r>
              <a:rPr lang="fr-FR" sz="1600" b="1" spc="-150" dirty="0">
                <a:solidFill>
                  <a:srgbClr val="F39200"/>
                </a:solidFill>
                <a:latin typeface="Arial"/>
                <a:cs typeface="Arial"/>
              </a:rPr>
              <a:t> PRIONS</a:t>
            </a:r>
          </a:p>
          <a:p>
            <a:pPr>
              <a:buNone/>
            </a:pPr>
            <a:endParaRPr lang="fr-FR" sz="1600" b="1" spc="-150" dirty="0">
              <a:solidFill>
                <a:srgbClr val="F39200"/>
              </a:solidFill>
              <a:latin typeface="Arial"/>
              <a:cs typeface="Arial"/>
            </a:endParaRPr>
          </a:p>
          <a:p>
            <a:pPr algn="just">
              <a:buNone/>
            </a:pPr>
            <a:r>
              <a:rPr lang="fr-FR" sz="1200" dirty="0">
                <a:effectLst/>
                <a:ea typeface="Aptos" panose="020B0004020202020204" pitchFamily="34" charset="0"/>
                <a:cs typeface="Aptos" panose="020B0004020202020204" pitchFamily="34" charset="0"/>
              </a:rPr>
              <a:t>Seigneur, nous te présentons tous ceux qui souffrent à cause de la maladie: en particulier, nous portons dans la prière Françoise, notre bénévole.</a:t>
            </a:r>
          </a:p>
          <a:p>
            <a:pPr algn="just">
              <a:buNone/>
            </a:pPr>
            <a:r>
              <a:rPr lang="fr-FR" sz="1200" dirty="0">
                <a:effectLst/>
                <a:ea typeface="Aptos" panose="020B0004020202020204" pitchFamily="34" charset="0"/>
                <a:cs typeface="Aptos" panose="020B0004020202020204" pitchFamily="34" charset="0"/>
              </a:rPr>
              <a:t>A chacune, donne ta force et ta grâce.</a:t>
            </a:r>
          </a:p>
          <a:p>
            <a:pPr algn="just">
              <a:buNone/>
            </a:pPr>
            <a:r>
              <a:rPr lang="fr-FR" sz="1200" dirty="0">
                <a:effectLst/>
                <a:ea typeface="Aptos" panose="020B0004020202020204" pitchFamily="34" charset="0"/>
                <a:cs typeface="Aptos" panose="020B0004020202020204" pitchFamily="34" charset="0"/>
              </a:rPr>
              <a:t> </a:t>
            </a:r>
          </a:p>
          <a:p>
            <a:pPr algn="just">
              <a:buNone/>
            </a:pPr>
            <a:r>
              <a:rPr lang="fr-FR" sz="1200" dirty="0">
                <a:effectLst/>
                <a:ea typeface="Aptos" panose="020B0004020202020204" pitchFamily="34" charset="0"/>
                <a:cs typeface="Aptos" panose="020B0004020202020204" pitchFamily="34" charset="0"/>
              </a:rPr>
              <a:t>Supplions pour la paix dans le monde: que cessent toutes violences et que les peuples retrouvent la joie de vivre en paix</a:t>
            </a:r>
          </a:p>
          <a:p>
            <a:pPr algn="just">
              <a:buNone/>
            </a:pPr>
            <a:r>
              <a:rPr lang="fr-FR" sz="1200" dirty="0">
                <a:effectLst/>
                <a:ea typeface="Aptos" panose="020B0004020202020204" pitchFamily="34" charset="0"/>
                <a:cs typeface="Aptos" panose="020B0004020202020204" pitchFamily="34" charset="0"/>
              </a:rPr>
              <a:t> </a:t>
            </a:r>
          </a:p>
          <a:p>
            <a:pPr algn="just">
              <a:buNone/>
            </a:pPr>
            <a:r>
              <a:rPr lang="fr-FR" sz="1200" dirty="0">
                <a:effectLst/>
                <a:ea typeface="Aptos" panose="020B0004020202020204" pitchFamily="34" charset="0"/>
                <a:cs typeface="Aptos" panose="020B0004020202020204" pitchFamily="34" charset="0"/>
              </a:rPr>
              <a:t>Sur ce chemin de l'Avent, Seigneur accompagne-nous avec ta Lumière pour qu'on soit, à notre tour, un signe de ton Amour.</a:t>
            </a:r>
          </a:p>
          <a:p>
            <a:pPr algn="just">
              <a:buNone/>
            </a:pPr>
            <a:r>
              <a:rPr lang="fr-FR" sz="1200" dirty="0">
                <a:effectLst/>
                <a:ea typeface="Aptos" panose="020B0004020202020204" pitchFamily="34" charset="0"/>
                <a:cs typeface="Aptos" panose="020B0004020202020204" pitchFamily="34" charset="0"/>
              </a:rPr>
              <a:t> </a:t>
            </a:r>
          </a:p>
          <a:p>
            <a:pPr algn="just">
              <a:buNone/>
            </a:pPr>
            <a:r>
              <a:rPr lang="fr-FR" sz="1200" dirty="0">
                <a:effectLst/>
                <a:ea typeface="Aptos" panose="020B0004020202020204" pitchFamily="34" charset="0"/>
                <a:cs typeface="Aptos" panose="020B0004020202020204" pitchFamily="34" charset="0"/>
              </a:rPr>
              <a:t>L'approche de Noël nous fait penser à tant de gens qui vivent ces jours de fêtes dans la solitude: aide-nous à être attentifs à tous ceux que nous rencontrons dans la rue, à l'accueil hebdomadaire.</a:t>
            </a:r>
          </a:p>
        </p:txBody>
      </p:sp>
      <p:pic>
        <p:nvPicPr>
          <p:cNvPr id="6" name="Image 5">
            <a:extLst>
              <a:ext uri="{FF2B5EF4-FFF2-40B4-BE49-F238E27FC236}">
                <a16:creationId xmlns:a16="http://schemas.microsoft.com/office/drawing/2014/main" id="{35813736-7134-BEB2-6AB2-873CCC27CAC3}"/>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350206">
            <a:off x="7644063" y="1051482"/>
            <a:ext cx="2700867" cy="2025650"/>
          </a:xfrm>
          <a:prstGeom prst="rect">
            <a:avLst/>
          </a:prstGeom>
        </p:spPr>
      </p:pic>
      <p:pic>
        <p:nvPicPr>
          <p:cNvPr id="16" name="Image 15">
            <a:extLst>
              <a:ext uri="{FF2B5EF4-FFF2-40B4-BE49-F238E27FC236}">
                <a16:creationId xmlns:a16="http://schemas.microsoft.com/office/drawing/2014/main" id="{47FCDF92-48E9-9D45-449D-4BF43AA31AAD}"/>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rot="21120443">
            <a:off x="7677585" y="3123592"/>
            <a:ext cx="2739134" cy="2054350"/>
          </a:xfrm>
          <a:prstGeom prst="rect">
            <a:avLst/>
          </a:prstGeom>
        </p:spPr>
      </p:pic>
      <p:pic>
        <p:nvPicPr>
          <p:cNvPr id="21" name="Image 20">
            <a:extLst>
              <a:ext uri="{FF2B5EF4-FFF2-40B4-BE49-F238E27FC236}">
                <a16:creationId xmlns:a16="http://schemas.microsoft.com/office/drawing/2014/main" id="{92A788ED-0C6F-82DF-184C-C898F40D0115}"/>
              </a:ext>
            </a:extLst>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rot="403763">
            <a:off x="7781905" y="5350091"/>
            <a:ext cx="2596111" cy="1947083"/>
          </a:xfrm>
          <a:prstGeom prst="rect">
            <a:avLst/>
          </a:prstGeom>
        </p:spPr>
      </p:pic>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34</TotalTime>
  <Words>746</Words>
  <Application>Microsoft Office PowerPoint</Application>
  <PresentationFormat>Personnalisé</PresentationFormat>
  <Paragraphs>64</Paragraphs>
  <Slides>2</Slides>
  <Notes>1</Notes>
  <HiddenSlides>0</HiddenSlides>
  <MMClips>0</MMClips>
  <ScaleCrop>false</ScaleCrop>
  <HeadingPairs>
    <vt:vector size="6" baseType="variant">
      <vt:variant>
        <vt:lpstr>Polices utilisées</vt:lpstr>
      </vt:variant>
      <vt:variant>
        <vt:i4>8</vt:i4>
      </vt:variant>
      <vt:variant>
        <vt:lpstr>Thème</vt:lpstr>
      </vt:variant>
      <vt:variant>
        <vt:i4>1</vt:i4>
      </vt:variant>
      <vt:variant>
        <vt:lpstr>Titres des diapositives</vt:lpstr>
      </vt:variant>
      <vt:variant>
        <vt:i4>2</vt:i4>
      </vt:variant>
    </vt:vector>
  </HeadingPairs>
  <TitlesOfParts>
    <vt:vector size="11" baseType="lpstr">
      <vt:lpstr>Yu Gothic UI</vt:lpstr>
      <vt:lpstr>Aptos</vt:lpstr>
      <vt:lpstr>Arial</vt:lpstr>
      <vt:lpstr>Arial MT</vt:lpstr>
      <vt:lpstr>Calibri</vt:lpstr>
      <vt:lpstr>Comic Sans MS</vt:lpstr>
      <vt:lpstr>Palatino Linotype</vt:lpstr>
      <vt:lpstr>Wingdings</vt:lpstr>
      <vt:lpstr>Office Theme</vt:lpstr>
      <vt:lpstr>Décembre  2025 </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Décembre 2024</dc:title>
  <dc:creator>Genevieve Verny</dc:creator>
  <cp:lastModifiedBy>Armelle de TERNAY</cp:lastModifiedBy>
  <cp:revision>55</cp:revision>
  <cp:lastPrinted>2025-12-17T10:11:29Z</cp:lastPrinted>
  <dcterms:created xsi:type="dcterms:W3CDTF">2024-12-04T13:04:47Z</dcterms:created>
  <dcterms:modified xsi:type="dcterms:W3CDTF">2025-12-17T10:19:31Z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or">
    <vt:lpwstr>Google</vt:lpwstr>
  </property>
</Properties>
</file>