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680700" cy="7556500"/>
  <p:notesSz cx="9929813" cy="67992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>
          <p15:clr>
            <a:srgbClr val="A4A3A4"/>
          </p15:clr>
        </p15:guide>
        <p15:guide id="3" orient="horz" pos="23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a Boetti" initials="FB" lastIdx="3" clrIdx="0">
    <p:extLst>
      <p:ext uri="{19B8F6BF-5375-455C-9EA6-DF929625EA0E}">
        <p15:presenceInfo xmlns:p15="http://schemas.microsoft.com/office/powerpoint/2012/main" userId="14e5ee342675e5f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20" y="84"/>
      </p:cViewPr>
      <p:guideLst>
        <p:guide pos="2160"/>
        <p:guide orient="horz"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712" cy="341313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4514" y="1"/>
            <a:ext cx="4303712" cy="341313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100"/>
            </a:lvl1pPr>
          </a:lstStyle>
          <a:p>
            <a:fld id="{9D4E6184-C46B-4914-B83C-D9A044F27C1C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3275" y="847725"/>
            <a:ext cx="32432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3775" y="3271838"/>
            <a:ext cx="7943850" cy="2678112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457951"/>
            <a:ext cx="4303712" cy="341313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4514" y="6457951"/>
            <a:ext cx="4303712" cy="341313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100"/>
            </a:lvl1pPr>
          </a:lstStyle>
          <a:p>
            <a:fld id="{0D613E6F-ADC9-4971-A99D-5D3F6EB891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37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13E6F-ADC9-4971-A99D-5D3F6EB8911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242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13E6F-ADC9-4971-A99D-5D3F6EB8911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65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052" y="2342515"/>
            <a:ext cx="9078595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2105" y="4231640"/>
            <a:ext cx="747649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7553" y="4785124"/>
            <a:ext cx="1284804" cy="137240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76684" y="154649"/>
            <a:ext cx="1381093" cy="4600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035" y="1737995"/>
            <a:ext cx="4646104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0560" y="1737995"/>
            <a:ext cx="4646104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0" userDrawn="1">
          <p15:clr>
            <a:srgbClr val="FBAE40"/>
          </p15:clr>
        </p15:guide>
        <p15:guide id="2" pos="336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43884" y="626574"/>
            <a:ext cx="8592930" cy="269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035" y="1737995"/>
            <a:ext cx="961263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1438" y="7027545"/>
            <a:ext cx="341782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035" y="7027545"/>
            <a:ext cx="2456561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0104" y="7027545"/>
            <a:ext cx="2456561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425950" y="6458126"/>
            <a:ext cx="1725295" cy="68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1620" marR="252095" indent="-1270" algn="ctr">
              <a:lnSpc>
                <a:spcPct val="108300"/>
              </a:lnSpc>
              <a:spcBef>
                <a:spcPts val="100"/>
              </a:spcBef>
            </a:pPr>
            <a:r>
              <a:rPr sz="1000" b="1" spc="-100" dirty="0">
                <a:latin typeface="+mj-lt"/>
                <a:cs typeface="Arial"/>
              </a:rPr>
              <a:t>Sièg</a:t>
            </a:r>
            <a:r>
              <a:rPr sz="1000" b="1" spc="-105" dirty="0">
                <a:latin typeface="+mj-lt"/>
                <a:cs typeface="Arial"/>
              </a:rPr>
              <a:t>e</a:t>
            </a:r>
            <a:r>
              <a:rPr sz="1000" b="1" spc="-55" dirty="0">
                <a:latin typeface="+mj-lt"/>
                <a:cs typeface="Arial"/>
              </a:rPr>
              <a:t> </a:t>
            </a:r>
            <a:r>
              <a:rPr sz="1000" b="1" spc="-114" dirty="0">
                <a:latin typeface="+mj-lt"/>
                <a:cs typeface="Arial"/>
              </a:rPr>
              <a:t>d</a:t>
            </a:r>
            <a:r>
              <a:rPr sz="1000" b="1" spc="-105" dirty="0">
                <a:latin typeface="+mj-lt"/>
                <a:cs typeface="Arial"/>
              </a:rPr>
              <a:t>e</a:t>
            </a:r>
            <a:r>
              <a:rPr sz="1000" b="1" spc="-55" dirty="0">
                <a:latin typeface="+mj-lt"/>
                <a:cs typeface="Arial"/>
              </a:rPr>
              <a:t> </a:t>
            </a:r>
            <a:r>
              <a:rPr sz="1000" b="1" spc="-90" dirty="0">
                <a:latin typeface="+mj-lt"/>
                <a:cs typeface="Arial"/>
              </a:rPr>
              <a:t>l’associatio</a:t>
            </a:r>
            <a:r>
              <a:rPr sz="1000" b="1" spc="-110" dirty="0">
                <a:latin typeface="+mj-lt"/>
                <a:cs typeface="Arial"/>
              </a:rPr>
              <a:t>n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55" dirty="0">
                <a:latin typeface="+mj-lt"/>
                <a:cs typeface="Arial"/>
              </a:rPr>
              <a:t>:  </a:t>
            </a:r>
            <a:br>
              <a:rPr lang="fr-FR" sz="1000" b="1" spc="-55" dirty="0">
                <a:latin typeface="+mj-lt"/>
                <a:cs typeface="Arial"/>
              </a:rPr>
            </a:br>
            <a:r>
              <a:rPr sz="1000" b="1" spc="-130" dirty="0">
                <a:latin typeface="+mj-lt"/>
                <a:cs typeface="Arial"/>
              </a:rPr>
              <a:t>Au</a:t>
            </a:r>
            <a:r>
              <a:rPr sz="1000" b="1" spc="-105" dirty="0">
                <a:latin typeface="+mj-lt"/>
                <a:cs typeface="Arial"/>
              </a:rPr>
              <a:t>x</a:t>
            </a:r>
            <a:r>
              <a:rPr sz="1000" b="1" spc="-55" dirty="0">
                <a:latin typeface="+mj-lt"/>
                <a:cs typeface="Arial"/>
              </a:rPr>
              <a:t> </a:t>
            </a:r>
            <a:r>
              <a:rPr sz="1000" b="1" spc="-90" dirty="0">
                <a:latin typeface="+mj-lt"/>
                <a:cs typeface="Arial"/>
              </a:rPr>
              <a:t>captifs</a:t>
            </a:r>
            <a:r>
              <a:rPr sz="1000" b="1" spc="-50" dirty="0">
                <a:latin typeface="+mj-lt"/>
                <a:cs typeface="Arial"/>
              </a:rPr>
              <a:t>, </a:t>
            </a:r>
            <a:r>
              <a:rPr sz="1000" b="1" spc="-55" dirty="0">
                <a:latin typeface="+mj-lt"/>
                <a:cs typeface="Arial"/>
              </a:rPr>
              <a:t>l</a:t>
            </a:r>
            <a:r>
              <a:rPr sz="1000" b="1" spc="-100" dirty="0">
                <a:latin typeface="+mj-lt"/>
                <a:cs typeface="Arial"/>
              </a:rPr>
              <a:t>a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85" dirty="0">
                <a:latin typeface="+mj-lt"/>
                <a:cs typeface="Arial"/>
              </a:rPr>
              <a:t>libération</a:t>
            </a:r>
            <a:endParaRPr sz="1000" dirty="0">
              <a:latin typeface="+mj-lt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000" b="1" spc="-105" dirty="0">
                <a:latin typeface="+mj-lt"/>
                <a:cs typeface="Arial"/>
              </a:rPr>
              <a:t>33</a:t>
            </a:r>
            <a:r>
              <a:rPr sz="1000" b="1" spc="-50" dirty="0">
                <a:latin typeface="+mj-lt"/>
                <a:cs typeface="Arial"/>
              </a:rPr>
              <a:t>, </a:t>
            </a:r>
            <a:r>
              <a:rPr sz="1000" b="1" spc="-110" dirty="0">
                <a:latin typeface="+mj-lt"/>
                <a:cs typeface="Arial"/>
              </a:rPr>
              <a:t>avenu</a:t>
            </a:r>
            <a:r>
              <a:rPr sz="1000" b="1" spc="-105" dirty="0">
                <a:latin typeface="+mj-lt"/>
                <a:cs typeface="Arial"/>
              </a:rPr>
              <a:t>e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05" dirty="0">
                <a:latin typeface="+mj-lt"/>
                <a:cs typeface="Arial"/>
              </a:rPr>
              <a:t>Parmentie</a:t>
            </a:r>
            <a:r>
              <a:rPr sz="1000" b="1" spc="-75" dirty="0">
                <a:latin typeface="+mj-lt"/>
                <a:cs typeface="Arial"/>
              </a:rPr>
              <a:t>r</a:t>
            </a:r>
            <a:r>
              <a:rPr sz="1000" b="1" spc="-55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750</a:t>
            </a:r>
            <a:r>
              <a:rPr sz="1000" b="1" spc="-150" dirty="0">
                <a:latin typeface="+mj-lt"/>
                <a:cs typeface="Arial"/>
              </a:rPr>
              <a:t>1</a:t>
            </a:r>
            <a:r>
              <a:rPr sz="1000" b="1" spc="-105" dirty="0">
                <a:latin typeface="+mj-lt"/>
                <a:cs typeface="Arial"/>
              </a:rPr>
              <a:t>1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95" dirty="0">
                <a:latin typeface="+mj-lt"/>
                <a:cs typeface="Arial"/>
              </a:rPr>
              <a:t>Paris</a:t>
            </a:r>
            <a:endParaRPr sz="1000" dirty="0">
              <a:latin typeface="+mj-lt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1000" b="1" spc="-175" dirty="0">
                <a:latin typeface="+mj-lt"/>
                <a:cs typeface="Arial"/>
              </a:rPr>
              <a:t>T</a:t>
            </a:r>
            <a:r>
              <a:rPr sz="1000" b="1" spc="-80" dirty="0">
                <a:latin typeface="+mj-lt"/>
                <a:cs typeface="Arial"/>
              </a:rPr>
              <a:t>el</a:t>
            </a:r>
            <a:r>
              <a:rPr sz="1000" b="1" spc="-60" dirty="0">
                <a:latin typeface="+mj-lt"/>
                <a:cs typeface="Arial"/>
              </a:rPr>
              <a:t>: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0</a:t>
            </a:r>
            <a:r>
              <a:rPr sz="1000" b="1" spc="-105" dirty="0">
                <a:latin typeface="+mj-lt"/>
                <a:cs typeface="Arial"/>
              </a:rPr>
              <a:t>1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4</a:t>
            </a:r>
            <a:r>
              <a:rPr sz="1000" b="1" spc="-105" dirty="0">
                <a:latin typeface="+mj-lt"/>
                <a:cs typeface="Arial"/>
              </a:rPr>
              <a:t>9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2</a:t>
            </a:r>
            <a:r>
              <a:rPr sz="1000" b="1" spc="-105" dirty="0">
                <a:latin typeface="+mj-lt"/>
                <a:cs typeface="Arial"/>
              </a:rPr>
              <a:t>3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8</a:t>
            </a:r>
            <a:r>
              <a:rPr sz="1000" b="1" spc="-105" dirty="0">
                <a:latin typeface="+mj-lt"/>
                <a:cs typeface="Arial"/>
              </a:rPr>
              <a:t>9</a:t>
            </a:r>
            <a:r>
              <a:rPr sz="1000" b="1" spc="-50" dirty="0">
                <a:latin typeface="+mj-lt"/>
                <a:cs typeface="Arial"/>
              </a:rPr>
              <a:t> </a:t>
            </a:r>
            <a:r>
              <a:rPr sz="1000" b="1" spc="-110" dirty="0">
                <a:latin typeface="+mj-lt"/>
                <a:cs typeface="Arial"/>
              </a:rPr>
              <a:t>90</a:t>
            </a:r>
            <a:endParaRPr sz="1000" dirty="0">
              <a:latin typeface="+mj-lt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550" y="154649"/>
            <a:ext cx="3173730" cy="339837"/>
          </a:xfrm>
          <a:prstGeom prst="rect">
            <a:avLst/>
          </a:prstGeom>
          <a:solidFill>
            <a:srgbClr val="F39200"/>
          </a:solidFill>
          <a:ln w="12699">
            <a:solidFill>
              <a:srgbClr val="FF8D00"/>
            </a:solidFill>
          </a:ln>
        </p:spPr>
        <p:txBody>
          <a:bodyPr vert="horz" wrap="square" lIns="0" tIns="10795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850"/>
              </a:spcBef>
            </a:pPr>
            <a:r>
              <a:rPr sz="1500" spc="-195" dirty="0">
                <a:latin typeface="Arial MT"/>
                <a:cs typeface="Arial MT"/>
              </a:rPr>
              <a:t>ANTENN</a:t>
            </a:r>
            <a:r>
              <a:rPr sz="1500" spc="-185" dirty="0">
                <a:latin typeface="Arial MT"/>
                <a:cs typeface="Arial MT"/>
              </a:rPr>
              <a:t>E</a:t>
            </a:r>
            <a:r>
              <a:rPr sz="1500" spc="-80" dirty="0">
                <a:latin typeface="Arial MT"/>
                <a:cs typeface="Arial MT"/>
              </a:rPr>
              <a:t> </a:t>
            </a:r>
            <a:r>
              <a:rPr sz="1500" spc="-204" dirty="0">
                <a:latin typeface="Arial MT"/>
                <a:cs typeface="Arial MT"/>
              </a:rPr>
              <a:t>D</a:t>
            </a:r>
            <a:r>
              <a:rPr sz="1500" spc="-18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55" dirty="0">
                <a:latin typeface="Arial MT"/>
                <a:cs typeface="Arial MT"/>
              </a:rPr>
              <a:t> </a:t>
            </a:r>
            <a:r>
              <a:rPr sz="1500" spc="-250" dirty="0">
                <a:latin typeface="Arial MT"/>
                <a:cs typeface="Arial MT"/>
              </a:rPr>
              <a:t>L</a:t>
            </a:r>
            <a:r>
              <a:rPr sz="1500" spc="-200" dirty="0">
                <a:latin typeface="Arial MT"/>
                <a:cs typeface="Arial MT"/>
              </a:rPr>
              <a:t>YO</a:t>
            </a:r>
            <a:r>
              <a:rPr sz="1500" spc="-195" dirty="0">
                <a:latin typeface="Arial MT"/>
                <a:cs typeface="Arial MT"/>
              </a:rPr>
              <a:t>N</a:t>
            </a:r>
            <a:r>
              <a:rPr sz="1500" spc="-80" dirty="0">
                <a:latin typeface="Arial MT"/>
                <a:cs typeface="Arial MT"/>
              </a:rPr>
              <a:t> </a:t>
            </a:r>
            <a:r>
              <a:rPr sz="1500" spc="-155" dirty="0">
                <a:latin typeface="Arial MT"/>
                <a:cs typeface="Arial MT"/>
              </a:rPr>
              <a:t>–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spc="-135" dirty="0" err="1">
                <a:latin typeface="Arial MT"/>
                <a:cs typeface="Arial MT"/>
              </a:rPr>
              <a:t>Paroiss</a:t>
            </a:r>
            <a:r>
              <a:rPr sz="1500" spc="-155" dirty="0" err="1">
                <a:latin typeface="Arial MT"/>
                <a:cs typeface="Arial MT"/>
              </a:rPr>
              <a:t>e</a:t>
            </a:r>
            <a:r>
              <a:rPr sz="1500" spc="-80" dirty="0">
                <a:latin typeface="Arial MT"/>
                <a:cs typeface="Arial MT"/>
              </a:rPr>
              <a:t> </a:t>
            </a:r>
            <a:r>
              <a:rPr sz="1500" spc="-185" dirty="0">
                <a:latin typeface="Arial MT"/>
                <a:cs typeface="Arial MT"/>
              </a:rPr>
              <a:t>S</a:t>
            </a:r>
            <a:r>
              <a:rPr lang="fr-FR" sz="1500" spc="-185" dirty="0" err="1">
                <a:latin typeface="Arial MT"/>
                <a:cs typeface="Arial MT"/>
              </a:rPr>
              <a:t>ain</a:t>
            </a:r>
            <a:r>
              <a:rPr sz="1500" spc="-75" dirty="0">
                <a:latin typeface="Arial MT"/>
                <a:cs typeface="Arial MT"/>
              </a:rPr>
              <a:t>t</a:t>
            </a:r>
            <a:r>
              <a:rPr lang="fr-FR" sz="1500" spc="-75" dirty="0">
                <a:latin typeface="Arial MT"/>
                <a:cs typeface="Arial MT"/>
              </a:rPr>
              <a:t>-</a:t>
            </a:r>
            <a:r>
              <a:rPr sz="1500" spc="-125" dirty="0">
                <a:latin typeface="Arial MT"/>
                <a:cs typeface="Arial MT"/>
              </a:rPr>
              <a:t>Nizier</a:t>
            </a:r>
            <a:endParaRPr sz="15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01732" y="229586"/>
            <a:ext cx="3173730" cy="1444626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400" b="1" u="sng" spc="-185" dirty="0">
                <a:solidFill>
                  <a:srgbClr val="F39200"/>
                </a:solidFill>
                <a:latin typeface="Arial"/>
                <a:cs typeface="Arial"/>
              </a:rPr>
              <a:t>PRESENTATION</a:t>
            </a:r>
            <a:r>
              <a:rPr lang="fr-FR" sz="1400" b="1" u="sng" spc="-185" dirty="0">
                <a:solidFill>
                  <a:srgbClr val="F39200"/>
                </a:solidFill>
                <a:latin typeface="Arial"/>
                <a:cs typeface="Arial"/>
              </a:rPr>
              <a:t>  DE  L’ANTENNE</a:t>
            </a: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endParaRPr sz="800" u="sng" dirty="0">
              <a:latin typeface="Calibri"/>
              <a:cs typeface="Calibri"/>
            </a:endParaRPr>
          </a:p>
          <a:p>
            <a:pPr marL="12700" marR="10795" algn="just">
              <a:lnSpc>
                <a:spcPct val="100000"/>
              </a:lnSpc>
              <a:spcBef>
                <a:spcPts val="200"/>
              </a:spcBef>
            </a:pPr>
            <a:r>
              <a:rPr lang="fr-FR" sz="1200" spc="-5" dirty="0">
                <a:latin typeface="Calibri"/>
                <a:cs typeface="Calibri"/>
              </a:rPr>
              <a:t>Nous avons la joie d’accueillir au sein de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l’association</a:t>
            </a:r>
            <a:r>
              <a:rPr sz="1200" spc="225" dirty="0">
                <a:latin typeface="Calibri"/>
                <a:cs typeface="Calibri"/>
              </a:rPr>
              <a:t> </a:t>
            </a:r>
            <a:r>
              <a:rPr lang="fr-FR" sz="1200" spc="225" dirty="0">
                <a:latin typeface="Calibri"/>
                <a:cs typeface="Calibri"/>
              </a:rPr>
              <a:t>"</a:t>
            </a:r>
            <a:r>
              <a:rPr sz="1200" spc="-5" dirty="0">
                <a:latin typeface="Calibri"/>
                <a:cs typeface="Calibri"/>
              </a:rPr>
              <a:t>Aux </a:t>
            </a:r>
            <a:r>
              <a:rPr lang="fr-FR" sz="1200" spc="-10" dirty="0">
                <a:latin typeface="Calibri"/>
                <a:cs typeface="Calibri"/>
              </a:rPr>
              <a:t>c</a:t>
            </a:r>
            <a:r>
              <a:rPr sz="1200" spc="-10" dirty="0" err="1">
                <a:latin typeface="Calibri"/>
                <a:cs typeface="Calibri"/>
              </a:rPr>
              <a:t>aptifs</a:t>
            </a:r>
            <a:r>
              <a:rPr lang="fr-FR" sz="1200" spc="-10" dirty="0">
                <a:latin typeface="Calibri"/>
                <a:cs typeface="Calibri"/>
              </a:rPr>
              <a:t>,</a:t>
            </a:r>
            <a:r>
              <a:rPr sz="1200" spc="229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la </a:t>
            </a:r>
            <a:r>
              <a:rPr sz="1200" spc="-10" dirty="0" err="1">
                <a:latin typeface="Calibri"/>
                <a:cs typeface="Calibri"/>
              </a:rPr>
              <a:t>libération</a:t>
            </a:r>
            <a:r>
              <a:rPr lang="fr-FR" sz="1200" spc="-10" dirty="0">
                <a:latin typeface="Calibri"/>
                <a:cs typeface="Calibri"/>
              </a:rPr>
              <a:t>" </a:t>
            </a:r>
            <a:r>
              <a:rPr lang="fr-FR" sz="1200" spc="-5" dirty="0">
                <a:latin typeface="Calibri"/>
                <a:cs typeface="Calibri"/>
              </a:rPr>
              <a:t> de plus en plus de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bénévoles</a:t>
            </a:r>
            <a:r>
              <a:rPr lang="fr-FR" sz="1200" spc="-10" dirty="0">
                <a:latin typeface="Calibri"/>
                <a:cs typeface="Calibri"/>
              </a:rPr>
              <a:t> qui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15" dirty="0" err="1">
                <a:latin typeface="Calibri"/>
                <a:cs typeface="Calibri"/>
              </a:rPr>
              <a:t>s’engagent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pour </a:t>
            </a:r>
            <a:r>
              <a:rPr sz="1200" spc="-10" dirty="0">
                <a:latin typeface="Calibri"/>
                <a:cs typeface="Calibri"/>
              </a:rPr>
              <a:t>rendre 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5" dirty="0" err="1">
                <a:latin typeface="Calibri"/>
                <a:cs typeface="Calibri"/>
              </a:rPr>
              <a:t>moins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difficile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le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chemin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vie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lang="fr-FR" sz="1200" spc="-10" dirty="0">
                <a:latin typeface="Calibri"/>
                <a:cs typeface="Calibri"/>
              </a:rPr>
              <a:t>personnes en situation de grande précarité.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68146" y="1796732"/>
            <a:ext cx="3126740" cy="21339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0" marR="8255" indent="-222885" algn="just">
              <a:lnSpc>
                <a:spcPct val="100000"/>
              </a:lnSpc>
              <a:spcBef>
                <a:spcPts val="100"/>
              </a:spcBef>
              <a:buFont typeface="Yu Gothic UI"/>
              <a:buChar char="❖"/>
              <a:tabLst>
                <a:tab pos="235585" algn="l"/>
              </a:tabLst>
            </a:pPr>
            <a:r>
              <a:rPr sz="1200" spc="-5" dirty="0">
                <a:latin typeface="Calibri"/>
                <a:cs typeface="Calibri"/>
              </a:rPr>
              <a:t>Une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fois</a:t>
            </a:r>
            <a:r>
              <a:rPr sz="1200" spc="-5" dirty="0">
                <a:latin typeface="Calibri"/>
                <a:cs typeface="Calibri"/>
              </a:rPr>
              <a:t> par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mois,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prière-rue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moment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fort</a:t>
            </a:r>
            <a:r>
              <a:rPr sz="1200" spc="-5" dirty="0">
                <a:latin typeface="Calibri"/>
                <a:cs typeface="Calibri"/>
              </a:rPr>
              <a:t> de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prière avec</a:t>
            </a:r>
            <a:r>
              <a:rPr sz="1200" spc="-5" dirty="0">
                <a:latin typeface="Calibri"/>
                <a:cs typeface="Calibri"/>
              </a:rPr>
              <a:t> les </a:t>
            </a:r>
            <a:r>
              <a:rPr sz="1200" dirty="0">
                <a:latin typeface="Calibri"/>
                <a:cs typeface="Calibri"/>
              </a:rPr>
              <a:t>accueillis</a:t>
            </a:r>
            <a:r>
              <a:rPr sz="1200" spc="-5" dirty="0">
                <a:latin typeface="Calibri"/>
                <a:cs typeface="Calibri"/>
              </a:rPr>
              <a:t> et </a:t>
            </a:r>
            <a:r>
              <a:rPr sz="1200" spc="-10" dirty="0">
                <a:latin typeface="Calibri"/>
                <a:cs typeface="Calibri"/>
              </a:rPr>
              <a:t>partage</a:t>
            </a:r>
            <a:r>
              <a:rPr sz="1200" spc="-5" dirty="0">
                <a:latin typeface="Calibri"/>
                <a:cs typeface="Calibri"/>
              </a:rPr>
              <a:t> du</a:t>
            </a:r>
            <a:r>
              <a:rPr sz="1200" spc="-10" dirty="0">
                <a:latin typeface="Calibri"/>
                <a:cs typeface="Calibri"/>
              </a:rPr>
              <a:t> repas.</a:t>
            </a:r>
            <a:endParaRPr lang="fr-FR" sz="1200" spc="-10" dirty="0">
              <a:latin typeface="Calibri"/>
              <a:cs typeface="Calibri"/>
            </a:endParaRPr>
          </a:p>
          <a:p>
            <a:pPr marL="234950" marR="8255" indent="-222885" algn="just">
              <a:lnSpc>
                <a:spcPct val="100000"/>
              </a:lnSpc>
              <a:spcBef>
                <a:spcPts val="100"/>
              </a:spcBef>
              <a:buFont typeface="Yu Gothic UI"/>
              <a:buChar char="❖"/>
              <a:tabLst>
                <a:tab pos="235585" algn="l"/>
              </a:tabLst>
            </a:pPr>
            <a:r>
              <a:rPr lang="fr-FR" sz="1200" spc="-10" dirty="0">
                <a:latin typeface="Calibri"/>
                <a:cs typeface="Calibri"/>
              </a:rPr>
              <a:t>Tous les 2 mois un ciné-club</a:t>
            </a:r>
            <a:endParaRPr sz="1200" dirty="0">
              <a:latin typeface="Calibri"/>
              <a:cs typeface="Calibri"/>
            </a:endParaRPr>
          </a:p>
          <a:p>
            <a:pPr marL="234950" marR="7620" indent="-222885" algn="just">
              <a:lnSpc>
                <a:spcPct val="100000"/>
              </a:lnSpc>
              <a:spcBef>
                <a:spcPts val="200"/>
              </a:spcBef>
              <a:buFont typeface="Yu Gothic UI"/>
              <a:buChar char="❖"/>
              <a:tabLst>
                <a:tab pos="235585" algn="l"/>
              </a:tabLst>
            </a:pPr>
            <a:r>
              <a:rPr sz="1200" spc="-5" dirty="0">
                <a:latin typeface="Calibri"/>
                <a:cs typeface="Calibri"/>
              </a:rPr>
              <a:t>Une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fois</a:t>
            </a:r>
            <a:r>
              <a:rPr sz="1200" spc="-5" dirty="0">
                <a:latin typeface="Calibri"/>
                <a:cs typeface="Calibri"/>
              </a:rPr>
              <a:t> par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semaine</a:t>
            </a:r>
            <a:r>
              <a:rPr sz="1200" dirty="0">
                <a:latin typeface="Calibri"/>
                <a:cs typeface="Calibri"/>
              </a:rPr>
              <a:t> :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après-midi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d’accueil,</a:t>
            </a:r>
            <a:r>
              <a:rPr sz="1200" spc="-5" dirty="0">
                <a:latin typeface="Calibri"/>
                <a:cs typeface="Calibri"/>
              </a:rPr>
              <a:t> d’</a:t>
            </a:r>
            <a:r>
              <a:rPr sz="1200" spc="-10" dirty="0">
                <a:latin typeface="Calibri"/>
                <a:cs typeface="Calibri"/>
              </a:rPr>
              <a:t>écoute, </a:t>
            </a:r>
            <a:r>
              <a:rPr sz="1200" spc="-5" dirty="0">
                <a:latin typeface="Calibri"/>
                <a:cs typeface="Calibri"/>
              </a:rPr>
              <a:t>de </a:t>
            </a:r>
            <a:r>
              <a:rPr sz="1200" spc="-10" dirty="0">
                <a:latin typeface="Calibri"/>
                <a:cs typeface="Calibri"/>
              </a:rPr>
              <a:t>partage, </a:t>
            </a:r>
            <a:r>
              <a:rPr sz="1200" spc="-5" dirty="0">
                <a:latin typeface="Calibri"/>
                <a:cs typeface="Calibri"/>
              </a:rPr>
              <a:t>jeux de </a:t>
            </a:r>
            <a:r>
              <a:rPr sz="1200" spc="-10" dirty="0">
                <a:latin typeface="Calibri"/>
                <a:cs typeface="Calibri"/>
              </a:rPr>
              <a:t>société, </a:t>
            </a:r>
            <a:r>
              <a:rPr sz="1200" spc="-5" dirty="0">
                <a:latin typeface="Calibri"/>
                <a:cs typeface="Calibri"/>
              </a:rPr>
              <a:t>un espace </a:t>
            </a:r>
            <a:r>
              <a:rPr sz="1200" spc="-10" dirty="0">
                <a:latin typeface="Calibri"/>
                <a:cs typeface="Calibri"/>
              </a:rPr>
              <a:t>libre </a:t>
            </a:r>
            <a:r>
              <a:rPr sz="1200" spc="-5" dirty="0">
                <a:latin typeface="Calibri"/>
                <a:cs typeface="Calibri"/>
              </a:rPr>
              <a:t> où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chacun p</a:t>
            </a:r>
            <a:r>
              <a:rPr lang="fr-FR" sz="1200" spc="-5" dirty="0">
                <a:latin typeface="Calibri"/>
                <a:cs typeface="Calibri"/>
              </a:rPr>
              <a:t>eut</a:t>
            </a:r>
            <a:r>
              <a:rPr sz="1200" spc="-5" dirty="0">
                <a:latin typeface="Calibri"/>
                <a:cs typeface="Calibri"/>
              </a:rPr>
              <a:t> se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sentir </a:t>
            </a:r>
            <a:r>
              <a:rPr sz="1200" dirty="0">
                <a:latin typeface="Calibri"/>
                <a:cs typeface="Calibri"/>
              </a:rPr>
              <a:t>à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l’aise.</a:t>
            </a:r>
            <a:r>
              <a:rPr lang="fr-FR" sz="1200" spc="-15" dirty="0">
                <a:latin typeface="Calibri"/>
                <a:cs typeface="Calibri"/>
              </a:rPr>
              <a:t>   </a:t>
            </a:r>
            <a:endParaRPr sz="1200" dirty="0">
              <a:latin typeface="Calibri"/>
              <a:cs typeface="Calibri"/>
            </a:endParaRPr>
          </a:p>
          <a:p>
            <a:pPr marL="234950" marR="20320" indent="-222885" algn="just">
              <a:lnSpc>
                <a:spcPct val="100000"/>
              </a:lnSpc>
              <a:spcBef>
                <a:spcPts val="200"/>
              </a:spcBef>
              <a:buFont typeface="Yu Gothic UI"/>
              <a:buChar char="❖"/>
              <a:tabLst>
                <a:tab pos="235585" algn="l"/>
              </a:tabLst>
            </a:pPr>
            <a:r>
              <a:rPr sz="1200" spc="-5" dirty="0">
                <a:latin typeface="Calibri"/>
                <a:cs typeface="Calibri"/>
              </a:rPr>
              <a:t>Les </a:t>
            </a:r>
            <a:r>
              <a:rPr sz="1200" spc="-10" dirty="0">
                <a:latin typeface="Calibri"/>
                <a:cs typeface="Calibri"/>
              </a:rPr>
              <a:t>tournées, </a:t>
            </a:r>
            <a:r>
              <a:rPr sz="1200" spc="-5" dirty="0">
                <a:latin typeface="Calibri"/>
                <a:cs typeface="Calibri"/>
              </a:rPr>
              <a:t>le </a:t>
            </a:r>
            <a:r>
              <a:rPr sz="1200" spc="-25" dirty="0">
                <a:latin typeface="Calibri"/>
                <a:cs typeface="Calibri"/>
              </a:rPr>
              <a:t>soir, </a:t>
            </a:r>
            <a:r>
              <a:rPr sz="1200" spc="-5" dirty="0">
                <a:latin typeface="Calibri"/>
                <a:cs typeface="Calibri"/>
              </a:rPr>
              <a:t>pour </a:t>
            </a:r>
            <a:r>
              <a:rPr sz="1200" spc="-10" dirty="0">
                <a:latin typeface="Calibri"/>
                <a:cs typeface="Calibri"/>
              </a:rPr>
              <a:t>rencontrer </a:t>
            </a:r>
            <a:r>
              <a:rPr sz="1200" spc="-5" dirty="0">
                <a:latin typeface="Calibri"/>
                <a:cs typeface="Calibri"/>
              </a:rPr>
              <a:t>les </a:t>
            </a:r>
            <a:r>
              <a:rPr sz="1200" spc="-10" dirty="0">
                <a:latin typeface="Calibri"/>
                <a:cs typeface="Calibri"/>
              </a:rPr>
              <a:t>personnes </a:t>
            </a:r>
            <a:r>
              <a:rPr sz="1200" spc="-5" dirty="0">
                <a:latin typeface="Calibri"/>
                <a:cs typeface="Calibri"/>
              </a:rPr>
              <a:t> dans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la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rue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et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établir,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peu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à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peu,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liens</a:t>
            </a:r>
            <a:r>
              <a:rPr sz="1200" spc="-10" dirty="0">
                <a:latin typeface="Calibri"/>
                <a:cs typeface="Calibri"/>
              </a:rPr>
              <a:t> d’amitié.</a:t>
            </a:r>
            <a:endParaRPr sz="1200" dirty="0">
              <a:latin typeface="Calibri"/>
              <a:cs typeface="Calibri"/>
            </a:endParaRPr>
          </a:p>
          <a:p>
            <a:pPr marL="234950" marR="5080" indent="-222885" algn="just">
              <a:lnSpc>
                <a:spcPct val="100000"/>
              </a:lnSpc>
              <a:spcBef>
                <a:spcPts val="200"/>
              </a:spcBef>
              <a:buFont typeface="Yu Gothic UI"/>
              <a:buChar char="❖"/>
              <a:tabLst>
                <a:tab pos="235585" algn="l"/>
              </a:tabLst>
            </a:pPr>
            <a:r>
              <a:rPr sz="1200" spc="-5" dirty="0">
                <a:latin typeface="Calibri"/>
                <a:cs typeface="Calibri"/>
              </a:rPr>
              <a:t>Le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nombre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de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bénévoles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grandit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: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nous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en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sommes </a:t>
            </a:r>
            <a:r>
              <a:rPr sz="1200" spc="-2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à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plus de </a:t>
            </a:r>
            <a:r>
              <a:rPr lang="fr-FR" sz="1200" spc="-5" dirty="0">
                <a:latin typeface="Calibri"/>
                <a:cs typeface="Calibri"/>
              </a:rPr>
              <a:t>5</a:t>
            </a:r>
            <a:r>
              <a:rPr sz="1200" spc="-5" dirty="0">
                <a:latin typeface="Calibri"/>
                <a:cs typeface="Calibri"/>
              </a:rPr>
              <a:t>0 </a:t>
            </a:r>
            <a:r>
              <a:rPr sz="1200" spc="-10" dirty="0">
                <a:latin typeface="Calibri"/>
                <a:cs typeface="Calibri"/>
              </a:rPr>
              <a:t>personnes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!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8750" y="730250"/>
            <a:ext cx="3032503" cy="54912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fr-FR" sz="1400" b="1" u="sng" spc="-165" dirty="0">
                <a:solidFill>
                  <a:srgbClr val="F39200"/>
                </a:solidFill>
                <a:latin typeface="Arial"/>
                <a:cs typeface="Arial"/>
              </a:rPr>
              <a:t>ACTUALIT</a:t>
            </a:r>
            <a:r>
              <a:rPr lang="fr-FR" sz="1400" b="1" u="sng" spc="-170" dirty="0">
                <a:solidFill>
                  <a:srgbClr val="F39200"/>
                </a:solidFill>
                <a:latin typeface="Arial"/>
                <a:cs typeface="Arial"/>
              </a:rPr>
              <a:t>ÉS</a:t>
            </a:r>
            <a:r>
              <a:rPr lang="fr-FR" sz="1400" b="1" u="sng" spc="-75" dirty="0">
                <a:solidFill>
                  <a:srgbClr val="F39200"/>
                </a:solidFill>
                <a:latin typeface="Arial"/>
                <a:cs typeface="Arial"/>
              </a:rPr>
              <a:t> </a:t>
            </a:r>
            <a:r>
              <a:rPr lang="fr-FR" sz="1400" b="1" u="sng" spc="-190" dirty="0">
                <a:solidFill>
                  <a:srgbClr val="F39200"/>
                </a:solidFill>
                <a:latin typeface="Arial"/>
                <a:cs typeface="Arial"/>
              </a:rPr>
              <a:t>D</a:t>
            </a:r>
            <a:r>
              <a:rPr lang="fr-FR" sz="1400" b="1" u="sng" spc="-170" dirty="0">
                <a:solidFill>
                  <a:srgbClr val="F39200"/>
                </a:solidFill>
                <a:latin typeface="Arial"/>
                <a:cs typeface="Arial"/>
              </a:rPr>
              <a:t>E</a:t>
            </a:r>
            <a:r>
              <a:rPr lang="fr-FR" sz="1400" b="1" u="sng" spc="-75" dirty="0">
                <a:solidFill>
                  <a:srgbClr val="F39200"/>
                </a:solidFill>
                <a:latin typeface="Arial"/>
                <a:cs typeface="Arial"/>
              </a:rPr>
              <a:t> </a:t>
            </a:r>
            <a:r>
              <a:rPr lang="fr-FR" sz="1400" b="1" u="sng" spc="-220" dirty="0">
                <a:solidFill>
                  <a:srgbClr val="F39200"/>
                </a:solidFill>
                <a:latin typeface="Arial"/>
                <a:cs typeface="Arial"/>
              </a:rPr>
              <a:t>L</a:t>
            </a:r>
            <a:r>
              <a:rPr lang="fr-FR" sz="1400" b="1" u="sng" spc="-165" dirty="0">
                <a:solidFill>
                  <a:srgbClr val="F39200"/>
                </a:solidFill>
                <a:latin typeface="Arial"/>
                <a:cs typeface="Arial"/>
              </a:rPr>
              <a:t>’ANTENNE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r-FR" sz="800" b="1" i="1" spc="-114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Lundi 12 janvier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Ciné-club des accueillis,  projection du film « </a:t>
            </a:r>
            <a:r>
              <a:rPr lang="fr-FR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Bakhita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l’esclavage à la sainteté ».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Jeudi 15/01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visite du président des Captifs Jean-Damien </a:t>
            </a:r>
            <a:r>
              <a:rPr lang="fr-FR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Lelièpvre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qui donnera une formation aux nouveaux bénévoles, thème : les fondamentaux des Captifs. Il sera accompagné du directeur du pôle développement Mickaël Fernandes, et de la nouvelle directrice du pôle prostitution Céline </a:t>
            </a:r>
            <a:r>
              <a:rPr lang="fr-FR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Weymann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Samedi 17 janvier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journée fraternelle des bénévoles et des salariés à Paris, à la paroisse Saint-Ambroise (11°).</a:t>
            </a: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Lundi 19 janvier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prière-rue au 4 rue Saint Nizier.</a:t>
            </a: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Mercredi 28/01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dynamisation culturelle : à la découverte des Vierges de Lyon (plus particulièrement dans le Vieux-Lyon), visite guidée.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84150" indent="-1714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</a:pPr>
            <a:r>
              <a:rPr lang="fr-FR" sz="12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tous les jeudis de 14h30 à 17h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accueil (jeux, discussions, café-goûters).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7219168" y="6227792"/>
            <a:ext cx="3144521" cy="1146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6925" algn="l"/>
                <a:tab pos="2710815" algn="l"/>
                <a:tab pos="3420110" algn="l"/>
              </a:tabLst>
            </a:pPr>
            <a:endParaRPr lang="fr-FR" sz="2000" i="1" spc="-19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6925" algn="l"/>
                <a:tab pos="2710815" algn="l"/>
                <a:tab pos="3420110" algn="l"/>
              </a:tabLst>
            </a:pPr>
            <a:endParaRPr lang="fr-FR" sz="2000" i="1" spc="-190" dirty="0">
              <a:latin typeface="Palatino Linotype"/>
              <a:cs typeface="Palatino Linotype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6925" algn="l"/>
                <a:tab pos="2710815" algn="l"/>
                <a:tab pos="3420110" algn="l"/>
              </a:tabLst>
            </a:pPr>
            <a:endParaRPr sz="3200" dirty="0">
              <a:latin typeface="Palatino Linotype"/>
              <a:cs typeface="Palatino Linotype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941A50C9-FA32-5549-0CB7-1F5223E35B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502" y="4754988"/>
            <a:ext cx="2345847" cy="1669160"/>
          </a:xfrm>
          <a:prstGeom prst="rect">
            <a:avLst/>
          </a:prstGeom>
        </p:spPr>
      </p:pic>
      <p:sp>
        <p:nvSpPr>
          <p:cNvPr id="24" name="object 3">
            <a:extLst>
              <a:ext uri="{FF2B5EF4-FFF2-40B4-BE49-F238E27FC236}">
                <a16:creationId xmlns:a16="http://schemas.microsoft.com/office/drawing/2014/main" id="{DF375E01-096E-B43B-DF84-37C3DE5BE714}"/>
              </a:ext>
            </a:extLst>
          </p:cNvPr>
          <p:cNvSpPr txBox="1"/>
          <p:nvPr/>
        </p:nvSpPr>
        <p:spPr>
          <a:xfrm>
            <a:off x="4252663" y="3959334"/>
            <a:ext cx="1957705" cy="8066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1620" marR="252095" indent="-1270" algn="ctr">
              <a:lnSpc>
                <a:spcPct val="108300"/>
              </a:lnSpc>
              <a:spcBef>
                <a:spcPts val="100"/>
              </a:spcBef>
            </a:pPr>
            <a:r>
              <a:rPr lang="fr-FR" sz="1200" b="1" spc="-100" dirty="0">
                <a:latin typeface="+mj-lt"/>
                <a:cs typeface="Arial"/>
              </a:rPr>
              <a:t>Antenne Lyon</a:t>
            </a:r>
            <a:r>
              <a:rPr lang="fr-FR" sz="1200" b="1" spc="-90" dirty="0">
                <a:latin typeface="+mj-lt"/>
                <a:cs typeface="Arial"/>
              </a:rPr>
              <a:t> Saint-Nizier</a:t>
            </a:r>
            <a:r>
              <a:rPr sz="1200" b="1" spc="-50" dirty="0">
                <a:latin typeface="+mj-lt"/>
                <a:cs typeface="Arial"/>
              </a:rPr>
              <a:t> </a:t>
            </a:r>
            <a:r>
              <a:rPr sz="1200" b="1" spc="-55" dirty="0">
                <a:latin typeface="+mj-lt"/>
                <a:cs typeface="Arial"/>
              </a:rPr>
              <a:t>:  </a:t>
            </a:r>
            <a:br>
              <a:rPr lang="fr-FR" sz="1200" b="1" spc="-55" dirty="0">
                <a:latin typeface="+mj-lt"/>
                <a:cs typeface="Arial"/>
              </a:rPr>
            </a:br>
            <a:r>
              <a:rPr lang="fr-FR" sz="1200" b="1" spc="-130" dirty="0">
                <a:latin typeface="+mj-lt"/>
                <a:cs typeface="Arial"/>
              </a:rPr>
              <a:t>46 rue du Président E. Herriot</a:t>
            </a:r>
            <a:endParaRPr sz="1200" dirty="0">
              <a:latin typeface="+mj-lt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fr-FR" sz="1200" b="1" spc="-105" dirty="0">
                <a:latin typeface="+mj-lt"/>
                <a:cs typeface="Arial"/>
              </a:rPr>
              <a:t>69002 Lyon</a:t>
            </a:r>
            <a:endParaRPr sz="1200" dirty="0">
              <a:latin typeface="+mj-lt"/>
              <a:cs typeface="Arial"/>
            </a:endParaRPr>
          </a:p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1200" b="1" spc="-175" dirty="0">
                <a:latin typeface="+mj-lt"/>
                <a:cs typeface="Arial"/>
              </a:rPr>
              <a:t>T</a:t>
            </a:r>
            <a:r>
              <a:rPr sz="1200" b="1" spc="-80" dirty="0">
                <a:latin typeface="+mj-lt"/>
                <a:cs typeface="Arial"/>
              </a:rPr>
              <a:t>el</a:t>
            </a:r>
            <a:r>
              <a:rPr sz="1200" b="1" spc="-60" dirty="0">
                <a:latin typeface="+mj-lt"/>
                <a:cs typeface="Arial"/>
              </a:rPr>
              <a:t>:</a:t>
            </a:r>
            <a:r>
              <a:rPr sz="1200" b="1" spc="-50" dirty="0">
                <a:latin typeface="+mj-lt"/>
                <a:cs typeface="Arial"/>
              </a:rPr>
              <a:t> </a:t>
            </a:r>
            <a:r>
              <a:rPr sz="1200" b="1" spc="-110" dirty="0">
                <a:latin typeface="+mj-lt"/>
                <a:cs typeface="Arial"/>
              </a:rPr>
              <a:t>0</a:t>
            </a:r>
            <a:r>
              <a:rPr lang="fr-FR" sz="1200" b="1" spc="-105" dirty="0">
                <a:latin typeface="+mj-lt"/>
                <a:cs typeface="Arial"/>
              </a:rPr>
              <a:t>6 18 35 59 91</a:t>
            </a:r>
            <a:endParaRPr sz="1200" dirty="0">
              <a:latin typeface="+mj-lt"/>
              <a:cs typeface="Arial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38E50E3-349F-1226-9F5F-BFD6D8F03B84}"/>
              </a:ext>
            </a:extLst>
          </p:cNvPr>
          <p:cNvSpPr txBox="1"/>
          <p:nvPr/>
        </p:nvSpPr>
        <p:spPr>
          <a:xfrm>
            <a:off x="7321550" y="1646618"/>
            <a:ext cx="3173730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te souhaite une oasis de Paix !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la route soit toujours devant toi, et le vent souffle derrière toi. et la rosée arrose toujours l’herbe où tu marches.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Et que le sourire brille toujours sur ton visage.. Et les pleurs qui sont dans tes yeux soient seulement des pleurs de joie.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Et si c’étaient des larmes d’amertume et de douleur, qu’il y ait toujours quelqu'un prêt à les sécher, pour toi.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le soleil brille de mille feux dans ton foyer y apportant lumière, espoir, et beaucoup de  chaleur. 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endParaRPr lang="fr-F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600"/>
              </a:spcBef>
              <a:spcAft>
                <a:spcPts val="1200"/>
              </a:spcAft>
              <a:buNone/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+Mons. Tonino Bello</a:t>
            </a:r>
          </a:p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sz="1600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Avec nos meilleurs vœux pour cette nouvelle année qui nous est offerte !</a:t>
            </a:r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D66A68C0-21FE-C6F1-648C-F2726075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7443" y="1336515"/>
            <a:ext cx="1324664" cy="184666"/>
          </a:xfrm>
        </p:spPr>
        <p:txBody>
          <a:bodyPr/>
          <a:lstStyle/>
          <a:p>
            <a:r>
              <a:rPr lang="fr-FR" dirty="0">
                <a:latin typeface="+mn-lt"/>
              </a:rPr>
              <a:t>Janvier 2026</a:t>
            </a:r>
          </a:p>
        </p:txBody>
      </p:sp>
      <p:pic>
        <p:nvPicPr>
          <p:cNvPr id="2" name="bg object 17">
            <a:extLst>
              <a:ext uri="{FF2B5EF4-FFF2-40B4-BE49-F238E27FC236}">
                <a16:creationId xmlns:a16="http://schemas.microsoft.com/office/drawing/2014/main" id="{2CAF5921-9C9F-E900-9321-A7B4FCD39ADA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007350" y="128428"/>
            <a:ext cx="1844850" cy="7542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 descr="Une image contenant intérieur, Noël, Snack, table&#10;&#10;Le contenu généré par l’IA peut être incorrect.">
            <a:extLst>
              <a:ext uri="{FF2B5EF4-FFF2-40B4-BE49-F238E27FC236}">
                <a16:creationId xmlns:a16="http://schemas.microsoft.com/office/drawing/2014/main" id="{E5141AEF-7198-A935-C726-C38F53C106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7520" y="5139016"/>
            <a:ext cx="2677059" cy="200779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4" name="Image 13" descr="Une image contenant habits, personne, homme, jeans&#10;&#10;Le contenu généré par l’IA peut être incorrect.">
            <a:extLst>
              <a:ext uri="{FF2B5EF4-FFF2-40B4-BE49-F238E27FC236}">
                <a16:creationId xmlns:a16="http://schemas.microsoft.com/office/drawing/2014/main" id="{22A6998B-47EA-13BD-C26C-C654AECECF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162" y="968170"/>
            <a:ext cx="2677057" cy="2007793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4" name="object 4"/>
          <p:cNvSpPr txBox="1"/>
          <p:nvPr/>
        </p:nvSpPr>
        <p:spPr>
          <a:xfrm>
            <a:off x="3740150" y="1298124"/>
            <a:ext cx="3124200" cy="376128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10"/>
              </a:spcBef>
            </a:pPr>
            <a:r>
              <a:rPr lang="fr-FR" sz="1600" b="1" spc="-150" dirty="0">
                <a:solidFill>
                  <a:srgbClr val="F39200"/>
                </a:solidFill>
                <a:latin typeface="Arial"/>
                <a:cs typeface="Arial"/>
              </a:rPr>
              <a:t>PRIONS</a:t>
            </a:r>
          </a:p>
          <a:p>
            <a:pPr algn="just">
              <a:lnSpc>
                <a:spcPct val="100000"/>
              </a:lnSpc>
              <a:spcBef>
                <a:spcPts val="110"/>
              </a:spcBef>
            </a:pPr>
            <a:endParaRPr lang="fr-FR" sz="1600" b="1" spc="-150" dirty="0">
              <a:solidFill>
                <a:srgbClr val="F39200"/>
              </a:solidFill>
              <a:latin typeface="Arial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Seigneur, au début de cette année nous mettons entre tes mains tous nos projets pour que Tu sois Celui qui nous conduit vers nos frères.	</a:t>
            </a:r>
            <a:b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fr-FR" sz="1200" spc="-85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Seigneur, nous te confions les malades, sois leur force, accompagne-les dans leur souffrance.</a:t>
            </a:r>
          </a:p>
          <a:p>
            <a:pPr algn="just">
              <a:lnSpc>
                <a:spcPct val="100000"/>
              </a:lnSpc>
              <a:spcBef>
                <a:spcPts val="110"/>
              </a:spcBef>
            </a:pPr>
            <a:endParaRPr lang="fr-FR" sz="1200" spc="-85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Prince de la Paix, nous te confions notre monde secoué par tant de conflits: donne-nous la Paix.</a:t>
            </a:r>
          </a:p>
          <a:p>
            <a:pPr algn="just">
              <a:lnSpc>
                <a:spcPct val="100000"/>
              </a:lnSpc>
              <a:spcBef>
                <a:spcPts val="110"/>
              </a:spcBef>
            </a:pPr>
            <a:endParaRPr lang="fr-FR" sz="1200" spc="-85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 defTabSz="179388">
              <a:lnSpc>
                <a:spcPct val="100000"/>
              </a:lnSpc>
              <a:spcBef>
                <a:spcPts val="110"/>
              </a:spcBef>
              <a:tabLst>
                <a:tab pos="0" algn="l"/>
              </a:tabLst>
            </a:pPr>
            <a: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Pour tous ceux qui se joindront à nous pour le service des plus démunis : que nous sachions les accueillir et construire ensemble un monde plus fraternel.</a:t>
            </a:r>
          </a:p>
          <a:p>
            <a:pPr algn="just">
              <a:lnSpc>
                <a:spcPct val="100000"/>
              </a:lnSpc>
              <a:spcBef>
                <a:spcPts val="110"/>
              </a:spcBef>
            </a:pPr>
            <a:endParaRPr lang="fr-FR" sz="1200" spc="-85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110"/>
              </a:spcBef>
            </a:pPr>
            <a: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Seigneur, aide-nous à être un signe de ta tendresse, de ta miséricorde parmi tous ceux qui doutent, ceux qui ont perdu espoir.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7766667" y="6060681"/>
            <a:ext cx="54610" cy="164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00" dirty="0">
                <a:latin typeface="Comic Sans MS"/>
                <a:cs typeface="Comic Sans MS"/>
              </a:rPr>
              <a:t>.</a:t>
            </a:r>
            <a:endParaRPr sz="900">
              <a:latin typeface="Comic Sans MS"/>
              <a:cs typeface="Comic Sans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0348" y="4148361"/>
            <a:ext cx="2957443" cy="29110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r-FR" sz="1600" b="1" spc="-150" dirty="0">
              <a:solidFill>
                <a:srgbClr val="E4681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600" b="1" spc="-150" dirty="0">
                <a:solidFill>
                  <a:srgbClr val="F39200"/>
                </a:solidFill>
                <a:latin typeface="Arial"/>
                <a:cs typeface="Arial"/>
              </a:rPr>
              <a:t>ACTION DE GRÂCE :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r-FR" sz="1600" b="1" spc="-85" dirty="0">
              <a:solidFill>
                <a:srgbClr val="F3920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Jésus, Fils du Dieu vivant, splendeur du Père, Lumière éternelle, nous t’adorons.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r-FR" sz="1200" spc="-85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Jésus, Roi de gloire, Soleil de justice, Fils de la Vierge Marie, nous t’adorons.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r-FR" sz="1200" spc="-85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Jésus, Seigneur éternel,  Prince de la Paix, nous t’adorons.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r-FR" sz="1200" spc="-85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200" spc="-8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Jésus, Frère des pauvres, bonté sans mesure, notre chemin et notre vie, nous t’adorons.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fr-FR" sz="1200" spc="-85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95CD8AA-763E-A475-1150-937AC536D7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8048" y="1673117"/>
            <a:ext cx="2965449" cy="222408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39EE4DB-9B60-C00C-8ACE-55AD6B56F939}"/>
              </a:ext>
            </a:extLst>
          </p:cNvPr>
          <p:cNvSpPr/>
          <p:nvPr/>
        </p:nvSpPr>
        <p:spPr>
          <a:xfrm>
            <a:off x="234950" y="120007"/>
            <a:ext cx="10210800" cy="478808"/>
          </a:xfrm>
          <a:prstGeom prst="rect">
            <a:avLst/>
          </a:prstGeom>
          <a:solidFill>
            <a:srgbClr val="F39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object 3">
            <a:extLst>
              <a:ext uri="{FF2B5EF4-FFF2-40B4-BE49-F238E27FC236}">
                <a16:creationId xmlns:a16="http://schemas.microsoft.com/office/drawing/2014/main" id="{16FD2AE2-AD13-9B5F-A366-4F0D92947FA4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378950" y="140972"/>
            <a:ext cx="737869" cy="436878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830583" y="120650"/>
            <a:ext cx="2799546" cy="405239"/>
          </a:xfrm>
          <a:prstGeom prst="rect">
            <a:avLst/>
          </a:prstGeom>
          <a:ln w="12699">
            <a:solidFill>
              <a:srgbClr val="FF8D00"/>
            </a:solidFill>
          </a:ln>
        </p:spPr>
        <p:txBody>
          <a:bodyPr vert="horz" wrap="square" lIns="0" tIns="9652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760"/>
              </a:spcBef>
            </a:pPr>
            <a:r>
              <a:rPr sz="2000" spc="-170" dirty="0">
                <a:latin typeface="+mj-lt"/>
                <a:cs typeface="Arial MT"/>
              </a:rPr>
              <a:t>INTENTION</a:t>
            </a:r>
            <a:r>
              <a:rPr sz="2000" spc="-185" dirty="0">
                <a:latin typeface="+mj-lt"/>
                <a:cs typeface="Arial MT"/>
              </a:rPr>
              <a:t>S</a:t>
            </a:r>
            <a:r>
              <a:rPr sz="2000" spc="-75" dirty="0">
                <a:latin typeface="+mj-lt"/>
                <a:cs typeface="Arial MT"/>
              </a:rPr>
              <a:t> </a:t>
            </a:r>
            <a:r>
              <a:rPr sz="2000" spc="-204" dirty="0">
                <a:latin typeface="+mj-lt"/>
                <a:cs typeface="Arial MT"/>
              </a:rPr>
              <a:t>D</a:t>
            </a:r>
            <a:r>
              <a:rPr sz="2000" spc="-185" dirty="0">
                <a:latin typeface="+mj-lt"/>
                <a:cs typeface="Arial MT"/>
              </a:rPr>
              <a:t>E</a:t>
            </a:r>
            <a:r>
              <a:rPr sz="2000" spc="-80" dirty="0">
                <a:latin typeface="+mj-lt"/>
                <a:cs typeface="Arial MT"/>
              </a:rPr>
              <a:t> </a:t>
            </a:r>
            <a:r>
              <a:rPr sz="2000" spc="-175" dirty="0">
                <a:latin typeface="+mj-lt"/>
                <a:cs typeface="Arial MT"/>
              </a:rPr>
              <a:t>PRIÈRE</a:t>
            </a:r>
            <a:endParaRPr sz="2000" dirty="0">
              <a:latin typeface="+mj-lt"/>
              <a:cs typeface="Arial MT"/>
            </a:endParaRPr>
          </a:p>
        </p:txBody>
      </p:sp>
      <p:pic>
        <p:nvPicPr>
          <p:cNvPr id="17" name="Image 16" descr="Une image contenant habits, sapin, intérieur, personne&#10;&#10;Le contenu généré par l’IA peut être incorrect.">
            <a:extLst>
              <a:ext uri="{FF2B5EF4-FFF2-40B4-BE49-F238E27FC236}">
                <a16:creationId xmlns:a16="http://schemas.microsoft.com/office/drawing/2014/main" id="{AACFC2B7-B523-4327-743B-AEE1D84081A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028" y="3085653"/>
            <a:ext cx="1692724" cy="2256965"/>
          </a:xfrm>
          <a:prstGeom prst="ellipse">
            <a:avLst/>
          </a:prstGeom>
          <a:ln w="1905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C17849E-883B-ABFB-E20D-AC0EB79BD0BD}"/>
              </a:ext>
            </a:extLst>
          </p:cNvPr>
          <p:cNvSpPr txBox="1"/>
          <p:nvPr/>
        </p:nvSpPr>
        <p:spPr>
          <a:xfrm rot="21176507">
            <a:off x="7379456" y="3513313"/>
            <a:ext cx="1186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F39200"/>
                </a:solidFill>
              </a:rPr>
              <a:t>Fête de Noël </a:t>
            </a:r>
            <a:br>
              <a:rPr lang="fr-FR" sz="1200" b="1" dirty="0">
                <a:solidFill>
                  <a:srgbClr val="F39200"/>
                </a:solidFill>
              </a:rPr>
            </a:br>
            <a:r>
              <a:rPr lang="fr-FR" sz="1200" b="1" dirty="0">
                <a:solidFill>
                  <a:srgbClr val="F39200"/>
                </a:solidFill>
              </a:rPr>
              <a:t>de l’antenne animée par </a:t>
            </a:r>
            <a:br>
              <a:rPr lang="fr-FR" sz="1200" b="1" dirty="0">
                <a:solidFill>
                  <a:srgbClr val="F39200"/>
                </a:solidFill>
              </a:rPr>
            </a:br>
            <a:r>
              <a:rPr lang="fr-FR" sz="1200" b="1" dirty="0">
                <a:solidFill>
                  <a:srgbClr val="F39200"/>
                </a:solidFill>
              </a:rPr>
              <a:t>un orchestre amateur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670</Words>
  <Application>Microsoft Office PowerPoint</Application>
  <PresentationFormat>Personnalisé</PresentationFormat>
  <Paragraphs>63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Yu Gothic UI</vt:lpstr>
      <vt:lpstr>Arial</vt:lpstr>
      <vt:lpstr>Arial MT</vt:lpstr>
      <vt:lpstr>Calibri</vt:lpstr>
      <vt:lpstr>Comic Sans MS</vt:lpstr>
      <vt:lpstr>Palatino Linotype</vt:lpstr>
      <vt:lpstr>Wingdings</vt:lpstr>
      <vt:lpstr>Office Theme</vt:lpstr>
      <vt:lpstr>Janvier 2026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Décembre 2024</dc:title>
  <dc:creator>Genevieve Verny</dc:creator>
  <cp:lastModifiedBy>Armelle de TERNAY</cp:lastModifiedBy>
  <cp:revision>50</cp:revision>
  <cp:lastPrinted>2026-01-14T09:01:05Z</cp:lastPrinted>
  <dcterms:created xsi:type="dcterms:W3CDTF">2024-12-04T13:04:47Z</dcterms:created>
  <dcterms:modified xsi:type="dcterms:W3CDTF">2026-01-14T09:17:17Z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